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4" r:id="rId1"/>
  </p:sldMasterIdLst>
  <p:notesMasterIdLst>
    <p:notesMasterId r:id="rId21"/>
  </p:notesMasterIdLst>
  <p:sldIdLst>
    <p:sldId id="417" r:id="rId2"/>
    <p:sldId id="384" r:id="rId3"/>
    <p:sldId id="395" r:id="rId4"/>
    <p:sldId id="468" r:id="rId5"/>
    <p:sldId id="469" r:id="rId6"/>
    <p:sldId id="470" r:id="rId7"/>
    <p:sldId id="471" r:id="rId8"/>
    <p:sldId id="505" r:id="rId9"/>
    <p:sldId id="473" r:id="rId10"/>
    <p:sldId id="474" r:id="rId11"/>
    <p:sldId id="494" r:id="rId12"/>
    <p:sldId id="496" r:id="rId13"/>
    <p:sldId id="497" r:id="rId14"/>
    <p:sldId id="498" r:id="rId15"/>
    <p:sldId id="499" r:id="rId16"/>
    <p:sldId id="506" r:id="rId17"/>
    <p:sldId id="507" r:id="rId18"/>
    <p:sldId id="500" r:id="rId19"/>
    <p:sldId id="502" r:id="rId20"/>
  </p:sldIdLst>
  <p:sldSz cx="9144000" cy="5715000" type="screen16x10"/>
  <p:notesSz cx="9144000" cy="6858000"/>
  <p:embeddedFontLst>
    <p:embeddedFont>
      <p:font typeface="Calibri" panose="020F050202020403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
      <p:font typeface="Mongolian Baiti" panose="03000500000000000000" pitchFamily="66" charset="0"/>
      <p:regular r:id="rId30"/>
    </p:embeddedFont>
  </p:embeddedFontLst>
  <p:defaultTextStyle>
    <a:defPPr>
      <a:defRPr lang="en-US"/>
    </a:defPPr>
    <a:lvl1pPr marL="0" algn="l" defTabSz="778784" rtl="0" eaLnBrk="1" latinLnBrk="0" hangingPunct="1">
      <a:defRPr sz="1500" kern="1200">
        <a:solidFill>
          <a:schemeClr val="tx1"/>
        </a:solidFill>
        <a:latin typeface="+mn-lt"/>
        <a:ea typeface="+mn-ea"/>
        <a:cs typeface="+mn-cs"/>
      </a:defRPr>
    </a:lvl1pPr>
    <a:lvl2pPr marL="389408" algn="l" defTabSz="778784" rtl="0" eaLnBrk="1" latinLnBrk="0" hangingPunct="1">
      <a:defRPr sz="1500" kern="1200">
        <a:solidFill>
          <a:schemeClr val="tx1"/>
        </a:solidFill>
        <a:latin typeface="+mn-lt"/>
        <a:ea typeface="+mn-ea"/>
        <a:cs typeface="+mn-cs"/>
      </a:defRPr>
    </a:lvl2pPr>
    <a:lvl3pPr marL="778784" algn="l" defTabSz="778784" rtl="0" eaLnBrk="1" latinLnBrk="0" hangingPunct="1">
      <a:defRPr sz="1500" kern="1200">
        <a:solidFill>
          <a:schemeClr val="tx1"/>
        </a:solidFill>
        <a:latin typeface="+mn-lt"/>
        <a:ea typeface="+mn-ea"/>
        <a:cs typeface="+mn-cs"/>
      </a:defRPr>
    </a:lvl3pPr>
    <a:lvl4pPr marL="1168182" algn="l" defTabSz="778784" rtl="0" eaLnBrk="1" latinLnBrk="0" hangingPunct="1">
      <a:defRPr sz="1500" kern="1200">
        <a:solidFill>
          <a:schemeClr val="tx1"/>
        </a:solidFill>
        <a:latin typeface="+mn-lt"/>
        <a:ea typeface="+mn-ea"/>
        <a:cs typeface="+mn-cs"/>
      </a:defRPr>
    </a:lvl4pPr>
    <a:lvl5pPr marL="1557567" algn="l" defTabSz="778784" rtl="0" eaLnBrk="1" latinLnBrk="0" hangingPunct="1">
      <a:defRPr sz="1500" kern="1200">
        <a:solidFill>
          <a:schemeClr val="tx1"/>
        </a:solidFill>
        <a:latin typeface="+mn-lt"/>
        <a:ea typeface="+mn-ea"/>
        <a:cs typeface="+mn-cs"/>
      </a:defRPr>
    </a:lvl5pPr>
    <a:lvl6pPr marL="1946975" algn="l" defTabSz="778784" rtl="0" eaLnBrk="1" latinLnBrk="0" hangingPunct="1">
      <a:defRPr sz="1500" kern="1200">
        <a:solidFill>
          <a:schemeClr val="tx1"/>
        </a:solidFill>
        <a:latin typeface="+mn-lt"/>
        <a:ea typeface="+mn-ea"/>
        <a:cs typeface="+mn-cs"/>
      </a:defRPr>
    </a:lvl6pPr>
    <a:lvl7pPr marL="2336351" algn="l" defTabSz="778784" rtl="0" eaLnBrk="1" latinLnBrk="0" hangingPunct="1">
      <a:defRPr sz="1500" kern="1200">
        <a:solidFill>
          <a:schemeClr val="tx1"/>
        </a:solidFill>
        <a:latin typeface="+mn-lt"/>
        <a:ea typeface="+mn-ea"/>
        <a:cs typeface="+mn-cs"/>
      </a:defRPr>
    </a:lvl7pPr>
    <a:lvl8pPr marL="2725749" algn="l" defTabSz="778784" rtl="0" eaLnBrk="1" latinLnBrk="0" hangingPunct="1">
      <a:defRPr sz="1500" kern="1200">
        <a:solidFill>
          <a:schemeClr val="tx1"/>
        </a:solidFill>
        <a:latin typeface="+mn-lt"/>
        <a:ea typeface="+mn-ea"/>
        <a:cs typeface="+mn-cs"/>
      </a:defRPr>
    </a:lvl8pPr>
    <a:lvl9pPr marL="3115135" algn="l" defTabSz="77878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RF" initials="Work" lastIdx="1" clrIdx="0"/>
  <p:cmAuthor id="2" name="work" initials="Work"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B7"/>
    <a:srgbClr val="F5F5F5"/>
    <a:srgbClr val="0000FD"/>
    <a:srgbClr val="CCECFF"/>
    <a:srgbClr val="06BA71"/>
    <a:srgbClr val="CCCCFF"/>
    <a:srgbClr val="BBD7E3"/>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62" autoAdjust="0"/>
    <p:restoredTop sz="94291" autoAdjust="0"/>
  </p:normalViewPr>
  <p:slideViewPr>
    <p:cSldViewPr>
      <p:cViewPr>
        <p:scale>
          <a:sx n="85" d="100"/>
          <a:sy n="85" d="100"/>
        </p:scale>
        <p:origin x="78" y="90"/>
      </p:cViewPr>
      <p:guideLst>
        <p:guide orient="horz" pos="1620"/>
        <p:guide pos="288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2654199475066"/>
          <c:y val="0.12510949803149607"/>
          <c:w val="0.7770234580052493"/>
          <c:h val="0.6899820374015748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6E-410C-836C-5D6D4E9655F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6E-410C-836C-5D6D4E9655F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6E-410C-836C-5D6D4E9655F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6E-410C-836C-5D6D4E9655F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263679</c:v>
                </c:pt>
                <c:pt idx="1">
                  <c:v>426173</c:v>
                </c:pt>
                <c:pt idx="2">
                  <c:v>491523</c:v>
                </c:pt>
                <c:pt idx="3">
                  <c:v>1741454</c:v>
                </c:pt>
              </c:numCache>
            </c:numRef>
          </c:val>
          <c:extLst>
            <c:ext xmlns:c16="http://schemas.microsoft.com/office/drawing/2014/chart" uri="{C3380CC4-5D6E-409C-BE32-E72D297353CC}">
              <c16:uniqueId val="{00000004-956E-410C-836C-5D6D4E9655FD}"/>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5-956E-410C-836C-5D6D4E9655FD}"/>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956E-410C-836C-5D6D4E9655FD}"/>
            </c:ext>
          </c:extLst>
        </c:ser>
        <c:dLbls>
          <c:showLegendKey val="0"/>
          <c:showVal val="0"/>
          <c:showCatName val="0"/>
          <c:showSerName val="0"/>
          <c:showPercent val="0"/>
          <c:showBubbleSize val="0"/>
        </c:dLbls>
        <c:gapWidth val="15"/>
        <c:overlap val="100"/>
        <c:axId val="17485423"/>
        <c:axId val="25605519"/>
      </c:barChart>
      <c:catAx>
        <c:axId val="1748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05519"/>
        <c:crosses val="autoZero"/>
        <c:auto val="1"/>
        <c:lblAlgn val="ctr"/>
        <c:lblOffset val="100"/>
        <c:noMultiLvlLbl val="0"/>
      </c:catAx>
      <c:valAx>
        <c:axId val="2560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85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060E2BB-10AE-4F23-AC42-50FAB525EA2C}" type="datetimeFigureOut">
              <a:rPr lang="en-US" smtClean="0"/>
              <a:t>8/29/2023</a:t>
            </a:fld>
            <a:endParaRPr lang="en-US"/>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2C6299C-4AF4-4CD0-872D-FECC15B6BA6A}" type="slidenum">
              <a:rPr lang="en-US" smtClean="0"/>
              <a:t>‹#›</a:t>
            </a:fld>
            <a:endParaRPr lang="en-US"/>
          </a:p>
        </p:txBody>
      </p:sp>
    </p:spTree>
    <p:extLst>
      <p:ext uri="{BB962C8B-B14F-4D97-AF65-F5344CB8AC3E}">
        <p14:creationId xmlns:p14="http://schemas.microsoft.com/office/powerpoint/2010/main" val="1379459619"/>
      </p:ext>
    </p:extLst>
  </p:cSld>
  <p:clrMap bg1="lt1" tx1="dk1" bg2="lt2" tx2="dk2" accent1="accent1" accent2="accent2" accent3="accent3" accent4="accent4" accent5="accent5" accent6="accent6" hlink="hlink" folHlink="folHlink"/>
  <p:notesStyle>
    <a:lvl1pPr marL="0" algn="l" defTabSz="778784" rtl="0" eaLnBrk="1" latinLnBrk="0" hangingPunct="1">
      <a:defRPr sz="1000" kern="1200">
        <a:solidFill>
          <a:schemeClr val="tx1"/>
        </a:solidFill>
        <a:latin typeface="+mn-lt"/>
        <a:ea typeface="+mn-ea"/>
        <a:cs typeface="+mn-cs"/>
      </a:defRPr>
    </a:lvl1pPr>
    <a:lvl2pPr marL="389408" algn="l" defTabSz="778784" rtl="0" eaLnBrk="1" latinLnBrk="0" hangingPunct="1">
      <a:defRPr sz="1000" kern="1200">
        <a:solidFill>
          <a:schemeClr val="tx1"/>
        </a:solidFill>
        <a:latin typeface="+mn-lt"/>
        <a:ea typeface="+mn-ea"/>
        <a:cs typeface="+mn-cs"/>
      </a:defRPr>
    </a:lvl2pPr>
    <a:lvl3pPr marL="778784" algn="l" defTabSz="778784" rtl="0" eaLnBrk="1" latinLnBrk="0" hangingPunct="1">
      <a:defRPr sz="1000" kern="1200">
        <a:solidFill>
          <a:schemeClr val="tx1"/>
        </a:solidFill>
        <a:latin typeface="+mn-lt"/>
        <a:ea typeface="+mn-ea"/>
        <a:cs typeface="+mn-cs"/>
      </a:defRPr>
    </a:lvl3pPr>
    <a:lvl4pPr marL="1168182" algn="l" defTabSz="778784" rtl="0" eaLnBrk="1" latinLnBrk="0" hangingPunct="1">
      <a:defRPr sz="1000" kern="1200">
        <a:solidFill>
          <a:schemeClr val="tx1"/>
        </a:solidFill>
        <a:latin typeface="+mn-lt"/>
        <a:ea typeface="+mn-ea"/>
        <a:cs typeface="+mn-cs"/>
      </a:defRPr>
    </a:lvl4pPr>
    <a:lvl5pPr marL="1557567" algn="l" defTabSz="778784" rtl="0" eaLnBrk="1" latinLnBrk="0" hangingPunct="1">
      <a:defRPr sz="1000" kern="1200">
        <a:solidFill>
          <a:schemeClr val="tx1"/>
        </a:solidFill>
        <a:latin typeface="+mn-lt"/>
        <a:ea typeface="+mn-ea"/>
        <a:cs typeface="+mn-cs"/>
      </a:defRPr>
    </a:lvl5pPr>
    <a:lvl6pPr marL="1946975" algn="l" defTabSz="778784" rtl="0" eaLnBrk="1" latinLnBrk="0" hangingPunct="1">
      <a:defRPr sz="1000" kern="1200">
        <a:solidFill>
          <a:schemeClr val="tx1"/>
        </a:solidFill>
        <a:latin typeface="+mn-lt"/>
        <a:ea typeface="+mn-ea"/>
        <a:cs typeface="+mn-cs"/>
      </a:defRPr>
    </a:lvl6pPr>
    <a:lvl7pPr marL="2336351" algn="l" defTabSz="778784" rtl="0" eaLnBrk="1" latinLnBrk="0" hangingPunct="1">
      <a:defRPr sz="1000" kern="1200">
        <a:solidFill>
          <a:schemeClr val="tx1"/>
        </a:solidFill>
        <a:latin typeface="+mn-lt"/>
        <a:ea typeface="+mn-ea"/>
        <a:cs typeface="+mn-cs"/>
      </a:defRPr>
    </a:lvl7pPr>
    <a:lvl8pPr marL="2725749" algn="l" defTabSz="778784" rtl="0" eaLnBrk="1" latinLnBrk="0" hangingPunct="1">
      <a:defRPr sz="1000" kern="1200">
        <a:solidFill>
          <a:schemeClr val="tx1"/>
        </a:solidFill>
        <a:latin typeface="+mn-lt"/>
        <a:ea typeface="+mn-ea"/>
        <a:cs typeface="+mn-cs"/>
      </a:defRPr>
    </a:lvl8pPr>
    <a:lvl9pPr marL="3115135" algn="l" defTabSz="778784"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CD5C8A-F5D6-4B03-9934-6E0B84745E69}"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381057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4128826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26999372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06148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30123763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4" name="Footer Placeholder 3"/>
          <p:cNvSpPr>
            <a:spLocks noGrp="1"/>
          </p:cNvSpPr>
          <p:nvPr>
            <p:ph type="ftr" sz="quarter" idx="11"/>
          </p:nvPr>
        </p:nvSpPr>
        <p:spPr/>
        <p:txBody>
          <a:bodyPr/>
          <a:lstStyle/>
          <a:p>
            <a:pPr defTabSz="685749"/>
            <a:endParaRPr lang="ro-RO">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3033640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4" name="Footer Placeholder 3"/>
          <p:cNvSpPr>
            <a:spLocks noGrp="1"/>
          </p:cNvSpPr>
          <p:nvPr>
            <p:ph type="ftr" sz="quarter" idx="11"/>
          </p:nvPr>
        </p:nvSpPr>
        <p:spPr/>
        <p:txBody>
          <a:bodyPr/>
          <a:lstStyle/>
          <a:p>
            <a:pPr defTabSz="685749"/>
            <a:endParaRPr lang="ro-RO">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8860234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pPr defTabSz="685749"/>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30159191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pPr defTabSz="685749"/>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32043525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F481-299C-4EC0-9D48-BA2E0CAD7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BF585-716A-4282-94AF-935EF6C228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51663-0CC8-4B9C-8AE3-48CC93173263}"/>
              </a:ext>
            </a:extLst>
          </p:cNvPr>
          <p:cNvSpPr>
            <a:spLocks noGrp="1"/>
          </p:cNvSpPr>
          <p:nvPr>
            <p:ph type="dt" sz="half" idx="10"/>
          </p:nvPr>
        </p:nvSpPr>
        <p:spPr/>
        <p:txBody>
          <a:bodyPr/>
          <a:lstStyle/>
          <a:p>
            <a:fld id="{34CD5C8A-F5D6-4B03-9934-6E0B84745E69}" type="datetimeFigureOut">
              <a:rPr lang="en-US" smtClean="0"/>
              <a:t>8/29/2023</a:t>
            </a:fld>
            <a:endParaRPr lang="en-US"/>
          </a:p>
        </p:txBody>
      </p:sp>
      <p:sp>
        <p:nvSpPr>
          <p:cNvPr id="5" name="Footer Placeholder 4">
            <a:extLst>
              <a:ext uri="{FF2B5EF4-FFF2-40B4-BE49-F238E27FC236}">
                <a16:creationId xmlns:a16="http://schemas.microsoft.com/office/drawing/2014/main" id="{ED24DEFF-BFF9-482C-A683-5DD100B36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71ACC-A706-4F8C-B0FA-89EB6CBB2419}"/>
              </a:ext>
            </a:extLst>
          </p:cNvPr>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2862756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0F85-FDE3-44EE-8B38-7D10F5BD1873}"/>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956A5D-5947-4926-8437-C9C5B6D6E007}"/>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ED23E-736F-4C66-B2F7-4D1C5E34FC52}"/>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BDB2A5-D8EA-4521-9932-56DE855D8F3B}"/>
              </a:ext>
            </a:extLst>
          </p:cNvPr>
          <p:cNvSpPr>
            <a:spLocks noGrp="1"/>
          </p:cNvSpPr>
          <p:nvPr>
            <p:ph type="dt" sz="half" idx="10"/>
          </p:nvPr>
        </p:nvSpPr>
        <p:spPr/>
        <p:txBody>
          <a:bodyPr/>
          <a:lstStyle/>
          <a:p>
            <a:fld id="{34CD5C8A-F5D6-4B03-9934-6E0B84745E69}" type="datetimeFigureOut">
              <a:rPr lang="en-US" smtClean="0"/>
              <a:t>8/29/2023</a:t>
            </a:fld>
            <a:endParaRPr lang="en-US"/>
          </a:p>
        </p:txBody>
      </p:sp>
      <p:sp>
        <p:nvSpPr>
          <p:cNvPr id="6" name="Footer Placeholder 5">
            <a:extLst>
              <a:ext uri="{FF2B5EF4-FFF2-40B4-BE49-F238E27FC236}">
                <a16:creationId xmlns:a16="http://schemas.microsoft.com/office/drawing/2014/main" id="{0DF56A6C-1DDD-4951-893C-208D81579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DB3D4-6165-46CD-A79F-28B98E999A82}"/>
              </a:ext>
            </a:extLst>
          </p:cNvPr>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192183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pPr defTabSz="685749"/>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5793959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D5C8A-F5D6-4B03-9934-6E0B84745E69}"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227094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7039052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542511"/>
            <a:ext cx="3829520" cy="2283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542511"/>
            <a:ext cx="3829051" cy="2283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8" name="Footer Placeholder 7"/>
          <p:cNvSpPr>
            <a:spLocks noGrp="1"/>
          </p:cNvSpPr>
          <p:nvPr>
            <p:ph type="ftr" sz="quarter" idx="11"/>
          </p:nvPr>
        </p:nvSpPr>
        <p:spPr/>
        <p:txBody>
          <a:bodyPr/>
          <a:lstStyle/>
          <a:p>
            <a:pPr defTabSz="685749"/>
            <a:endParaRPr lang="ro-RO">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2671301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CD5C8A-F5D6-4B03-9934-6E0B84745E69}"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417861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34CD5C8A-F5D6-4B03-9934-6E0B84745E69}"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17295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20722840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CD5C8A-F5D6-4B03-9934-6E0B84745E69}"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302888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cstate="screen">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pPr defTabSz="685749"/>
            <a:fld id="{375178C0-749C-4E12-B749-074AF08AB668}" type="datetime1">
              <a:rPr lang="en-US" smtClean="0">
                <a:solidFill>
                  <a:prstClr val="black">
                    <a:tint val="75000"/>
                  </a:prstClr>
                </a:solidFill>
              </a:rPr>
              <a:pPr defTabSz="685749"/>
              <a:t>8/29/2023</a:t>
            </a:fld>
            <a:endParaRPr lang="ro-RO">
              <a:solidFill>
                <a:prstClr val="black">
                  <a:tint val="75000"/>
                </a:prstClr>
              </a:solidFill>
            </a:endParaRPr>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pPr defTabSz="685749"/>
            <a:endParaRPr lang="ro-RO">
              <a:solidFill>
                <a:prstClr val="black">
                  <a:tint val="75000"/>
                </a:prstClr>
              </a:solidFill>
            </a:endParaRPr>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46851280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B8380-78CB-4765-8C6E-BEA1FD47EC03}"/>
              </a:ext>
            </a:extLst>
          </p:cNvPr>
          <p:cNvSpPr>
            <a:spLocks noGrp="1"/>
          </p:cNvSpPr>
          <p:nvPr>
            <p:ph idx="1"/>
          </p:nvPr>
        </p:nvSpPr>
        <p:spPr>
          <a:xfrm>
            <a:off x="790575" y="2781300"/>
            <a:ext cx="7886700" cy="2495201"/>
          </a:xfrm>
        </p:spPr>
        <p:txBody>
          <a:bodyPr>
            <a:normAutofit fontScale="92500" lnSpcReduction="20000"/>
          </a:bodyPr>
          <a:lstStyle/>
          <a:p>
            <a:pPr marL="0" indent="0" algn="ctr">
              <a:buNone/>
            </a:pPr>
            <a:r>
              <a:rPr lang="en-US" sz="6600" dirty="0"/>
              <a:t>Profile </a:t>
            </a:r>
            <a:endParaRPr lang="en-US" sz="1800" dirty="0"/>
          </a:p>
          <a:p>
            <a:pPr marL="0" indent="0" algn="ctr">
              <a:buNone/>
            </a:pPr>
            <a:endParaRPr lang="en-US" sz="1800" dirty="0"/>
          </a:p>
          <a:p>
            <a:pPr marL="0" indent="0" algn="ctr">
              <a:buNone/>
            </a:pPr>
            <a:endParaRPr lang="en-US" sz="1800" dirty="0"/>
          </a:p>
          <a:p>
            <a:pPr marL="0" indent="0" algn="ctr">
              <a:buNone/>
            </a:pPr>
            <a:r>
              <a:rPr lang="en-US" sz="1800" dirty="0"/>
              <a:t>August 2023</a:t>
            </a:r>
          </a:p>
          <a:p>
            <a:pPr marL="0" indent="0" algn="ctr">
              <a:buNone/>
            </a:pPr>
            <a:r>
              <a:rPr lang="en-US" sz="1800" dirty="0"/>
              <a:t>Addis Ababa, Ethiopia</a:t>
            </a:r>
          </a:p>
        </p:txBody>
      </p:sp>
      <p:pic>
        <p:nvPicPr>
          <p:cNvPr id="8" name="Picture 7">
            <a:extLst>
              <a:ext uri="{FF2B5EF4-FFF2-40B4-BE49-F238E27FC236}">
                <a16:creationId xmlns:a16="http://schemas.microsoft.com/office/drawing/2014/main" id="{0976E9AE-390B-43C0-A1E6-69C33CA9A37A}"/>
              </a:ext>
            </a:extLst>
          </p:cNvPr>
          <p:cNvPicPr>
            <a:picLocks noChangeAspect="1"/>
          </p:cNvPicPr>
          <p:nvPr/>
        </p:nvPicPr>
        <p:blipFill>
          <a:blip r:embed="rId2"/>
          <a:stretch>
            <a:fillRect/>
          </a:stretch>
        </p:blipFill>
        <p:spPr>
          <a:xfrm>
            <a:off x="1928107" y="876300"/>
            <a:ext cx="5287786" cy="1627011"/>
          </a:xfrm>
          <a:prstGeom prst="rect">
            <a:avLst/>
          </a:prstGeom>
        </p:spPr>
      </p:pic>
    </p:spTree>
    <p:extLst>
      <p:ext uri="{BB962C8B-B14F-4D97-AF65-F5344CB8AC3E}">
        <p14:creationId xmlns:p14="http://schemas.microsoft.com/office/powerpoint/2010/main" val="374312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4984-473A-4A62-AD7B-191E1B963697}"/>
              </a:ext>
            </a:extLst>
          </p:cNvPr>
          <p:cNvSpPr>
            <a:spLocks noGrp="1"/>
          </p:cNvSpPr>
          <p:nvPr>
            <p:ph type="title"/>
          </p:nvPr>
        </p:nvSpPr>
        <p:spPr/>
        <p:txBody>
          <a:bodyPr/>
          <a:lstStyle/>
          <a:p>
            <a:r>
              <a:rPr lang="en-US" b="1" dirty="0">
                <a:solidFill>
                  <a:srgbClr val="000099"/>
                </a:solidFill>
              </a:rPr>
              <a:t>Ongoing programs….</a:t>
            </a:r>
            <a:r>
              <a:rPr lang="en-US" b="1" dirty="0" err="1">
                <a:solidFill>
                  <a:srgbClr val="000099"/>
                </a:solidFill>
              </a:rPr>
              <a:t>Cont</a:t>
            </a:r>
            <a:endParaRPr lang="en-US" b="1" dirty="0">
              <a:solidFill>
                <a:srgbClr val="000099"/>
              </a:solidFill>
            </a:endParaRPr>
          </a:p>
        </p:txBody>
      </p:sp>
      <p:sp>
        <p:nvSpPr>
          <p:cNvPr id="3" name="Content Placeholder 2">
            <a:extLst>
              <a:ext uri="{FF2B5EF4-FFF2-40B4-BE49-F238E27FC236}">
                <a16:creationId xmlns:a16="http://schemas.microsoft.com/office/drawing/2014/main" id="{EC3AC09B-B3BB-4CEE-8A08-04C861A69A1E}"/>
              </a:ext>
            </a:extLst>
          </p:cNvPr>
          <p:cNvSpPr>
            <a:spLocks noGrp="1"/>
          </p:cNvSpPr>
          <p:nvPr>
            <p:ph idx="1"/>
          </p:nvPr>
        </p:nvSpPr>
        <p:spPr>
          <a:xfrm>
            <a:off x="685331" y="1972578"/>
            <a:ext cx="7773339" cy="3628122"/>
          </a:xfrm>
        </p:spPr>
        <p:txBody>
          <a:bodyPr>
            <a:normAutofit fontScale="85000" lnSpcReduction="10000"/>
          </a:bodyPr>
          <a:lstStyle/>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Ten4All</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T4A</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 Moving toward the achievement of OSS 10 through enhanced protection, education and socio-economic integration of young migrants, returnees and people at risk of unsafe migration in East </a:t>
            </a: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Haraghe</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 and Dire Dawa zones, Ethiopia funded by Save the Children</a:t>
            </a: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Sustainable Peace Programs funded by PACT</a:t>
            </a: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Strengthening democratic institutions and processes to advance reform and safeguard democratic principles in Ethiopia funded by </a:t>
            </a: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IRI</a:t>
            </a: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lang="en-US" sz="2400" cap="none" dirty="0">
                <a:solidFill>
                  <a:srgbClr val="000000"/>
                </a:solidFill>
                <a:latin typeface="Mongolian Baiti"/>
                <a:ea typeface="Times New Roman" panose="02020603050405020304" pitchFamily="18" charset="0"/>
              </a:rPr>
              <a:t>HIV/AIDS prevention funded by </a:t>
            </a:r>
            <a:r>
              <a:rPr lang="en-US" sz="2400" cap="none" dirty="0" err="1">
                <a:solidFill>
                  <a:srgbClr val="000000"/>
                </a:solidFill>
                <a:latin typeface="Mongolian Baiti"/>
                <a:ea typeface="Times New Roman" panose="02020603050405020304" pitchFamily="18" charset="0"/>
              </a:rPr>
              <a:t>HAPCO</a:t>
            </a: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p:txBody>
      </p:sp>
    </p:spTree>
    <p:extLst>
      <p:ext uri="{BB962C8B-B14F-4D97-AF65-F5344CB8AC3E}">
        <p14:creationId xmlns:p14="http://schemas.microsoft.com/office/powerpoint/2010/main" val="362521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685331" y="287867"/>
            <a:ext cx="7773338" cy="741869"/>
          </a:xfrm>
        </p:spPr>
        <p:txBody>
          <a:bodyPr/>
          <a:lstStyle/>
          <a:p>
            <a:r>
              <a:rPr lang="en-US" b="1" dirty="0">
                <a:solidFill>
                  <a:srgbClr val="000099"/>
                </a:solidFill>
              </a:rPr>
              <a:t>Readiness</a:t>
            </a:r>
          </a:p>
        </p:txBody>
      </p:sp>
      <p:sp>
        <p:nvSpPr>
          <p:cNvPr id="4" name="Content Placeholder 2">
            <a:extLst>
              <a:ext uri="{FF2B5EF4-FFF2-40B4-BE49-F238E27FC236}">
                <a16:creationId xmlns:a16="http://schemas.microsoft.com/office/drawing/2014/main" id="{6449E9D1-CC66-4369-9CDE-A3078E49DC31}"/>
              </a:ext>
            </a:extLst>
          </p:cNvPr>
          <p:cNvSpPr txBox="1">
            <a:spLocks/>
          </p:cNvSpPr>
          <p:nvPr/>
        </p:nvSpPr>
        <p:spPr>
          <a:xfrm>
            <a:off x="152400" y="1485900"/>
            <a:ext cx="8534400" cy="3962400"/>
          </a:xfrm>
          <a:prstGeom prst="rect">
            <a:avLst/>
          </a:prstGeom>
        </p:spPr>
        <p:txBody>
          <a:bodyPr vert="horz" lIns="91440" tIns="45720" rIns="91440" bIns="45720" rtlCol="0">
            <a:normAutofit fontScale="92500" lnSpcReduction="10000"/>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PAD has strong and active national level presences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Operational agreements with government in almost all region</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Well developed structure and systems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Updated Policies which strongly compliant with core humanitarian principle</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Have regional , Zonal and woreda level coordination offices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Qualified personnel to deliver programs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Actively participating in Localization </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PAD vibrant program management system</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Vibrant leadership </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Knowledge hub for various interventions including Mental Health, Child care, Peace building and CCCM</a:t>
            </a:r>
          </a:p>
          <a:p>
            <a:pPr>
              <a:lnSpc>
                <a:spcPct val="120000"/>
              </a:lnSpc>
              <a:buClr>
                <a:srgbClr val="A6B727"/>
              </a:buClr>
              <a:buFont typeface="Wingdings" panose="05000000000000000000" pitchFamily="2" charset="2"/>
              <a:buChar char="q"/>
              <a:defRPr/>
            </a:pPr>
            <a:endParaRPr kumimoji="0" lang="en-US" sz="1000" b="0" i="0" u="none" strike="noStrike" kern="1200" cap="none" spc="0" normalizeH="0" baseline="0" noProof="0" dirty="0">
              <a:ln>
                <a:noFill/>
              </a:ln>
              <a:solidFill>
                <a:srgbClr val="000000"/>
              </a:solidFill>
              <a:effectLst/>
              <a:uLnTx/>
              <a:uFillTx/>
              <a:latin typeface="Mongolian Baiti"/>
              <a:ea typeface="+mn-ea"/>
              <a:cs typeface="+mn-cs"/>
            </a:endParaRPr>
          </a:p>
        </p:txBody>
      </p:sp>
    </p:spTree>
    <p:extLst>
      <p:ext uri="{BB962C8B-B14F-4D97-AF65-F5344CB8AC3E}">
        <p14:creationId xmlns:p14="http://schemas.microsoft.com/office/powerpoint/2010/main" val="4760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p:txBody>
          <a:bodyPr/>
          <a:lstStyle/>
          <a:p>
            <a:r>
              <a:rPr lang="en-US" b="1" dirty="0">
                <a:solidFill>
                  <a:srgbClr val="000099"/>
                </a:solidFill>
              </a:rPr>
              <a:t>Organizational Systems </a:t>
            </a: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0" y="2324100"/>
            <a:ext cx="3290815" cy="3551922"/>
          </a:xfrm>
        </p:spPr>
        <p:txBody>
          <a:bodyPr>
            <a:normAutofit/>
          </a:bodyPr>
          <a:lstStyle/>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On line Program management system</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Transparent Financial management systems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Updated Functional Policies  </a:t>
            </a:r>
          </a:p>
          <a:p>
            <a:pPr marL="0" indent="0">
              <a:lnSpc>
                <a:spcPct val="110000"/>
              </a:lnSpc>
              <a:buNone/>
            </a:pPr>
            <a:endParaRPr lang="en-US" sz="1400" dirty="0"/>
          </a:p>
        </p:txBody>
      </p:sp>
      <p:pic>
        <p:nvPicPr>
          <p:cNvPr id="8" name="Content Placeholder 5">
            <a:extLst>
              <a:ext uri="{FF2B5EF4-FFF2-40B4-BE49-F238E27FC236}">
                <a16:creationId xmlns:a16="http://schemas.microsoft.com/office/drawing/2014/main" id="{F95F5884-0356-4D82-9BF3-75BA9530E15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443215" y="2244624"/>
            <a:ext cx="5700785" cy="3470376"/>
          </a:xfrm>
          <a:prstGeom prst="rect">
            <a:avLst/>
          </a:prstGeom>
        </p:spPr>
      </p:pic>
    </p:spTree>
    <p:extLst>
      <p:ext uri="{BB962C8B-B14F-4D97-AF65-F5344CB8AC3E}">
        <p14:creationId xmlns:p14="http://schemas.microsoft.com/office/powerpoint/2010/main" val="89654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685331" y="266105"/>
            <a:ext cx="7773338" cy="914400"/>
          </a:xfrm>
        </p:spPr>
        <p:txBody>
          <a:bodyPr/>
          <a:lstStyle/>
          <a:p>
            <a:r>
              <a:rPr lang="en-US" b="1" dirty="0">
                <a:solidFill>
                  <a:srgbClr val="000099"/>
                </a:solidFill>
              </a:rPr>
              <a:t>ACCOMPLISHMENTS – SUCCESS STORIES</a:t>
            </a: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1752600" y="2019300"/>
            <a:ext cx="7315200" cy="3551922"/>
          </a:xfrm>
        </p:spPr>
        <p:txBody>
          <a:bodyPr>
            <a:normAutofit fontScale="85000" lnSpcReduction="20000"/>
          </a:bodyPr>
          <a:lstStyle/>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Achievement in CCCM program management in Amhara and Oromia</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Able to provide assistance for IDPs in harsh condictiones including active war situation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Experience in construction of standard temporary communal shelter</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Experience in provision of ESNFI &amp; Cash</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Active role in cluster and other platforms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Manage to directly reach to about  300,000 and above  people affected by the war in North Ethiopian and Drought through </a:t>
            </a:r>
            <a:endParaRPr lang="en-US" sz="1400" dirty="0"/>
          </a:p>
        </p:txBody>
      </p:sp>
      <p:pic>
        <p:nvPicPr>
          <p:cNvPr id="5" name="Picture 4" descr="Hand Holding Megaphone with Success Stories. Vector Stock Illustration  Stock Vector - Illustration of success, background: 163748370">
            <a:extLst>
              <a:ext uri="{FF2B5EF4-FFF2-40B4-BE49-F238E27FC236}">
                <a16:creationId xmlns:a16="http://schemas.microsoft.com/office/drawing/2014/main" id="{7BB63631-8E1E-406E-B08D-AA38D091E1D0}"/>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04800" y="2019301"/>
            <a:ext cx="1333500" cy="3429594"/>
          </a:xfrm>
          <a:prstGeom prst="rect">
            <a:avLst/>
          </a:prstGeom>
          <a:noFill/>
          <a:ln>
            <a:noFill/>
          </a:ln>
        </p:spPr>
      </p:pic>
      <p:sp>
        <p:nvSpPr>
          <p:cNvPr id="6" name="Title 1">
            <a:extLst>
              <a:ext uri="{FF2B5EF4-FFF2-40B4-BE49-F238E27FC236}">
                <a16:creationId xmlns:a16="http://schemas.microsoft.com/office/drawing/2014/main" id="{68FA350F-035A-48D6-B6A8-A81D56190EF3}"/>
              </a:ext>
            </a:extLst>
          </p:cNvPr>
          <p:cNvSpPr txBox="1">
            <a:spLocks/>
          </p:cNvSpPr>
          <p:nvPr/>
        </p:nvSpPr>
        <p:spPr>
          <a:xfrm>
            <a:off x="101600" y="1180505"/>
            <a:ext cx="2184400" cy="83879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a:solidFill>
                  <a:srgbClr val="000099"/>
                </a:solidFill>
              </a:rPr>
              <a:t>Humanitarian</a:t>
            </a:r>
            <a:r>
              <a:rPr lang="en-US" sz="2000">
                <a:solidFill>
                  <a:srgbClr val="000099"/>
                </a:solidFill>
              </a:rPr>
              <a:t> </a:t>
            </a:r>
            <a:endParaRPr lang="en-US" sz="2000" dirty="0">
              <a:solidFill>
                <a:srgbClr val="000099"/>
              </a:solidFill>
            </a:endParaRPr>
          </a:p>
        </p:txBody>
      </p:sp>
    </p:spTree>
    <p:extLst>
      <p:ext uri="{BB962C8B-B14F-4D97-AF65-F5344CB8AC3E}">
        <p14:creationId xmlns:p14="http://schemas.microsoft.com/office/powerpoint/2010/main" val="13687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838200" y="340299"/>
            <a:ext cx="7773338" cy="914400"/>
          </a:xfrm>
        </p:spPr>
        <p:txBody>
          <a:bodyPr/>
          <a:lstStyle/>
          <a:p>
            <a:r>
              <a:rPr lang="en-US" b="1" dirty="0">
                <a:solidFill>
                  <a:srgbClr val="000099"/>
                </a:solidFill>
              </a:rPr>
              <a:t>ACCOMPLISHMENTS – SUCCESS STORIES…</a:t>
            </a:r>
            <a:r>
              <a:rPr lang="en-US" b="1" dirty="0" err="1">
                <a:solidFill>
                  <a:srgbClr val="000099"/>
                </a:solidFill>
              </a:rPr>
              <a:t>Cont</a:t>
            </a:r>
            <a:endParaRPr lang="en-US" b="1" dirty="0">
              <a:solidFill>
                <a:srgbClr val="000099"/>
              </a:solidFill>
            </a:endParaRP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1752600" y="2019300"/>
            <a:ext cx="7315200" cy="3551922"/>
          </a:xfrm>
        </p:spPr>
        <p:txBody>
          <a:bodyPr>
            <a:normAutofit fontScale="55000" lnSpcReduction="20000"/>
          </a:bodyPr>
          <a:lstStyle/>
          <a:p>
            <a:pPr marL="34290" marR="0" lvl="0" indent="0" algn="l" defTabSz="685800" rtl="0" eaLnBrk="1" fontAlgn="auto" latinLnBrk="0" hangingPunct="1">
              <a:lnSpc>
                <a:spcPct val="110000"/>
              </a:lnSpc>
              <a:spcBef>
                <a:spcPts val="1050"/>
              </a:spcBef>
              <a:spcAft>
                <a:spcPts val="0"/>
              </a:spcAft>
              <a:buClr>
                <a:srgbClr val="A6B727"/>
              </a:buClr>
              <a:buSzPct val="80000"/>
              <a:buNone/>
              <a:tabLst/>
              <a:defRPr/>
            </a:pPr>
            <a:r>
              <a:rPr kumimoji="0" lang="en-US" sz="2400" b="1" i="0" u="none" strike="noStrike" kern="1200" cap="none" spc="0" normalizeH="0" baseline="0" noProof="0" dirty="0">
                <a:ln>
                  <a:noFill/>
                </a:ln>
                <a:solidFill>
                  <a:srgbClr val="000099"/>
                </a:solidFill>
                <a:effectLst/>
                <a:uLnTx/>
                <a:uFillTx/>
                <a:latin typeface="Mongolian Baiti"/>
                <a:ea typeface="+mn-ea"/>
                <a:cs typeface="+mn-cs"/>
              </a:rPr>
              <a:t>Center of excellence and knowledge hub 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Foster care and Local adoption – Used as input in developing Ethiopian Federal Government Foster care and Local Adoption Guidelines. </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Livelihood and youth employment –Promotion and support of out of the box livelihood interventions Example. Compost production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Migrant Returnee Re-integration- providing psychological, social and economic re-integration.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Community based Mental Health Program - PAD’s Experience used in developing Ethiopian 2nd Mental Health Strategy.</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Urban Destitute program Targeting street Children -PAD’s achievement used in developing national case management plan for urban destitute </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Conflict early warning, conflict mitigation and Peace building -PAD contribution helped to conflict mitigation and peace building efforts in different part of the country including Eastern corridor of Ethiopia</a:t>
            </a:r>
          </a:p>
        </p:txBody>
      </p:sp>
      <p:pic>
        <p:nvPicPr>
          <p:cNvPr id="5" name="Picture 4" descr="Hand Holding Megaphone with Success Stories. Vector Stock Illustration  Stock Vector - Illustration of success, background: 163748370">
            <a:extLst>
              <a:ext uri="{FF2B5EF4-FFF2-40B4-BE49-F238E27FC236}">
                <a16:creationId xmlns:a16="http://schemas.microsoft.com/office/drawing/2014/main" id="{7BB63631-8E1E-406E-B08D-AA38D091E1D0}"/>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04800" y="2019301"/>
            <a:ext cx="1333500" cy="3429594"/>
          </a:xfrm>
          <a:prstGeom prst="rect">
            <a:avLst/>
          </a:prstGeom>
          <a:noFill/>
          <a:ln>
            <a:noFill/>
          </a:ln>
        </p:spPr>
      </p:pic>
      <p:sp>
        <p:nvSpPr>
          <p:cNvPr id="6" name="Title 1">
            <a:extLst>
              <a:ext uri="{FF2B5EF4-FFF2-40B4-BE49-F238E27FC236}">
                <a16:creationId xmlns:a16="http://schemas.microsoft.com/office/drawing/2014/main" id="{68FA350F-035A-48D6-B6A8-A81D56190EF3}"/>
              </a:ext>
            </a:extLst>
          </p:cNvPr>
          <p:cNvSpPr txBox="1">
            <a:spLocks/>
          </p:cNvSpPr>
          <p:nvPr/>
        </p:nvSpPr>
        <p:spPr>
          <a:xfrm>
            <a:off x="101600" y="1180505"/>
            <a:ext cx="2184400" cy="83879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dirty="0">
                <a:solidFill>
                  <a:srgbClr val="000099"/>
                </a:solidFill>
              </a:rPr>
              <a:t>Development</a:t>
            </a:r>
            <a:r>
              <a:rPr lang="en-US" sz="2000" dirty="0">
                <a:solidFill>
                  <a:srgbClr val="000099"/>
                </a:solidFill>
              </a:rPr>
              <a:t> </a:t>
            </a:r>
          </a:p>
        </p:txBody>
      </p:sp>
    </p:spTree>
    <p:extLst>
      <p:ext uri="{BB962C8B-B14F-4D97-AF65-F5344CB8AC3E}">
        <p14:creationId xmlns:p14="http://schemas.microsoft.com/office/powerpoint/2010/main" val="145631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1066800" y="114300"/>
            <a:ext cx="5791200" cy="685800"/>
          </a:xfrm>
        </p:spPr>
        <p:txBody>
          <a:bodyPr>
            <a:normAutofit fontScale="90000"/>
          </a:bodyPr>
          <a:lstStyle/>
          <a:p>
            <a:r>
              <a:rPr lang="en-US" b="1" dirty="0">
                <a:solidFill>
                  <a:srgbClr val="000099"/>
                </a:solidFill>
              </a:rPr>
              <a:t>Financial Management Capacity</a:t>
            </a:r>
          </a:p>
        </p:txBody>
      </p:sp>
      <p:graphicFrame>
        <p:nvGraphicFramePr>
          <p:cNvPr id="6" name="Chart 5">
            <a:extLst>
              <a:ext uri="{FF2B5EF4-FFF2-40B4-BE49-F238E27FC236}">
                <a16:creationId xmlns:a16="http://schemas.microsoft.com/office/drawing/2014/main" id="{236D3C3A-D995-442F-893E-BC0B65D8CA55}"/>
              </a:ext>
            </a:extLst>
          </p:cNvPr>
          <p:cNvGraphicFramePr/>
          <p:nvPr>
            <p:extLst>
              <p:ext uri="{D42A27DB-BD31-4B8C-83A1-F6EECF244321}">
                <p14:modId xmlns:p14="http://schemas.microsoft.com/office/powerpoint/2010/main" val="1534235841"/>
              </p:ext>
            </p:extLst>
          </p:nvPr>
        </p:nvGraphicFramePr>
        <p:xfrm>
          <a:off x="533400" y="2019300"/>
          <a:ext cx="8534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A1B159A-4094-46B0-9A6F-87F95C31BDE1}"/>
              </a:ext>
            </a:extLst>
          </p:cNvPr>
          <p:cNvSpPr txBox="1"/>
          <p:nvPr/>
        </p:nvSpPr>
        <p:spPr>
          <a:xfrm>
            <a:off x="1219200" y="800100"/>
            <a:ext cx="7467600" cy="1015663"/>
          </a:xfrm>
          <a:prstGeom prst="rect">
            <a:avLst/>
          </a:prstGeom>
          <a:noFill/>
        </p:spPr>
        <p:txBody>
          <a:bodyPr wrap="square" rtlCol="0">
            <a:spAutoFit/>
          </a:bodyPr>
          <a:lstStyle/>
          <a:p>
            <a:r>
              <a:rPr lang="en-US" dirty="0"/>
              <a:t>PAD has an experience of managing an income with amount of 1,741,454 USD ETB during the last year alone. Its account is annually audited, and it has witnessed no audit gaps so far. PAD is strict in adhering to donor reporting requirements including timeliness, reporting formats and other compliance requirements.</a:t>
            </a:r>
          </a:p>
        </p:txBody>
      </p:sp>
    </p:spTree>
    <p:extLst>
      <p:ext uri="{BB962C8B-B14F-4D97-AF65-F5344CB8AC3E}">
        <p14:creationId xmlns:p14="http://schemas.microsoft.com/office/powerpoint/2010/main" val="232255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92B8-D228-4173-8E51-80E4A013B05A}"/>
              </a:ext>
            </a:extLst>
          </p:cNvPr>
          <p:cNvSpPr>
            <a:spLocks noGrp="1"/>
          </p:cNvSpPr>
          <p:nvPr>
            <p:ph type="title"/>
          </p:nvPr>
        </p:nvSpPr>
        <p:spPr>
          <a:xfrm>
            <a:off x="609130" y="190500"/>
            <a:ext cx="7773338" cy="762000"/>
          </a:xfrm>
        </p:spPr>
        <p:txBody>
          <a:bodyPr/>
          <a:lstStyle/>
          <a:p>
            <a:r>
              <a:rPr lang="en-US" b="1" dirty="0"/>
              <a:t>Human Resource</a:t>
            </a:r>
          </a:p>
        </p:txBody>
      </p:sp>
      <p:sp>
        <p:nvSpPr>
          <p:cNvPr id="3" name="Content Placeholder 2">
            <a:extLst>
              <a:ext uri="{FF2B5EF4-FFF2-40B4-BE49-F238E27FC236}">
                <a16:creationId xmlns:a16="http://schemas.microsoft.com/office/drawing/2014/main" id="{2067BF9A-9F68-40EF-9317-F7483B51EA85}"/>
              </a:ext>
            </a:extLst>
          </p:cNvPr>
          <p:cNvSpPr>
            <a:spLocks noGrp="1"/>
          </p:cNvSpPr>
          <p:nvPr>
            <p:ph idx="1"/>
          </p:nvPr>
        </p:nvSpPr>
        <p:spPr>
          <a:xfrm>
            <a:off x="304800" y="1181100"/>
            <a:ext cx="8381999" cy="4533900"/>
          </a:xfrm>
        </p:spPr>
        <p:txBody>
          <a:bodyPr>
            <a:normAutofit fontScale="85000" lnSpcReduction="10000"/>
          </a:bodyPr>
          <a:lstStyle/>
          <a:p>
            <a:pPr algn="just"/>
            <a:r>
              <a:rPr lang="en-US" sz="2800" cap="none" dirty="0"/>
              <a:t>Currently, PAD has 242 (</a:t>
            </a:r>
            <a:r>
              <a:rPr lang="en-US" sz="2800" cap="none" dirty="0" err="1"/>
              <a:t>119F</a:t>
            </a:r>
            <a:r>
              <a:rPr lang="en-US" sz="2800" cap="none" dirty="0"/>
              <a:t>) full time salaried staffs and including director, managers, advisors, project coordinators, project officers, social service workers, nurses, accountants, finance &amp; HR officers and other administrative staffs. </a:t>
            </a:r>
          </a:p>
          <a:p>
            <a:pPr algn="just"/>
            <a:r>
              <a:rPr lang="en-US" sz="2800" cap="none" dirty="0"/>
              <a:t>At community level, the organization currently deployed about 650 part-time volunteers working as case workers in managing community level programs. </a:t>
            </a:r>
          </a:p>
          <a:p>
            <a:pPr algn="just"/>
            <a:r>
              <a:rPr lang="en-US" sz="2800" cap="none" dirty="0"/>
              <a:t>This means that PAD has strong grass-roots presence in the community which helps it to make a significant difference in the lives of most vulnerable and hard to reach community members. </a:t>
            </a:r>
          </a:p>
        </p:txBody>
      </p:sp>
    </p:spTree>
    <p:extLst>
      <p:ext uri="{BB962C8B-B14F-4D97-AF65-F5344CB8AC3E}">
        <p14:creationId xmlns:p14="http://schemas.microsoft.com/office/powerpoint/2010/main" val="383375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74F8-A9F2-4C9A-B93F-F1375273F344}"/>
              </a:ext>
            </a:extLst>
          </p:cNvPr>
          <p:cNvSpPr>
            <a:spLocks noGrp="1"/>
          </p:cNvSpPr>
          <p:nvPr>
            <p:ph type="title"/>
          </p:nvPr>
        </p:nvSpPr>
        <p:spPr>
          <a:xfrm>
            <a:off x="609600" y="0"/>
            <a:ext cx="7773338" cy="1330148"/>
          </a:xfrm>
        </p:spPr>
        <p:txBody>
          <a:bodyPr/>
          <a:lstStyle/>
          <a:p>
            <a:r>
              <a:rPr lang="en-US" b="1" dirty="0"/>
              <a:t>The Strategic Advantage of Partnering with PAD</a:t>
            </a:r>
          </a:p>
        </p:txBody>
      </p:sp>
      <p:sp>
        <p:nvSpPr>
          <p:cNvPr id="3" name="Content Placeholder 2">
            <a:extLst>
              <a:ext uri="{FF2B5EF4-FFF2-40B4-BE49-F238E27FC236}">
                <a16:creationId xmlns:a16="http://schemas.microsoft.com/office/drawing/2014/main" id="{8E3BB47F-CB64-4AAE-895D-8EE8B537ADE2}"/>
              </a:ext>
            </a:extLst>
          </p:cNvPr>
          <p:cNvSpPr>
            <a:spLocks noGrp="1"/>
          </p:cNvSpPr>
          <p:nvPr>
            <p:ph idx="1"/>
          </p:nvPr>
        </p:nvSpPr>
        <p:spPr>
          <a:xfrm>
            <a:off x="685331" y="1181100"/>
            <a:ext cx="8153869" cy="4533900"/>
          </a:xfrm>
        </p:spPr>
        <p:txBody>
          <a:bodyPr>
            <a:normAutofit/>
          </a:bodyPr>
          <a:lstStyle/>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We provide high-quality services at a lower cost</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Deeper grassroot presence</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Extensive coverage and local knowledge</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Expertise in managing development, emergency, and nexus programs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Transparency and accountability in program management: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moderate risk level in EHF-OCHA due diligence assessment: demonstrating commitment to compliance and quality service delivery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PAD’s government relations and commitment to quality service delivery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PAD’s proven track record and partnership INGOS and UN agencies</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proven track record of successful program management</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proved collaboration with private sector and universities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capacity in maximizing impact</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Reaching the unreachable</a:t>
            </a:r>
          </a:p>
        </p:txBody>
      </p:sp>
    </p:spTree>
    <p:extLst>
      <p:ext uri="{BB962C8B-B14F-4D97-AF65-F5344CB8AC3E}">
        <p14:creationId xmlns:p14="http://schemas.microsoft.com/office/powerpoint/2010/main" val="123832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685331" y="266105"/>
            <a:ext cx="7773338" cy="914400"/>
          </a:xfrm>
        </p:spPr>
        <p:txBody>
          <a:bodyPr/>
          <a:lstStyle/>
          <a:p>
            <a:r>
              <a:rPr lang="en-US" b="1" dirty="0">
                <a:solidFill>
                  <a:srgbClr val="000099"/>
                </a:solidFill>
              </a:rPr>
              <a:t>LOOKING FORWARD</a:t>
            </a: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2057399" y="1668561"/>
            <a:ext cx="6401269" cy="3914578"/>
          </a:xfrm>
        </p:spPr>
        <p:txBody>
          <a:bodyPr>
            <a:normAutofit fontScale="85000" lnSpcReduction="20000"/>
          </a:bodyPr>
          <a:lstStyle/>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Increased engagements in Emergency responses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Enhanced focus on Disaster Risk management</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 Engaging in program that link Humanitarian Programming with Development agenda</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Local empowerment – local expertise as strategic &amp; sustained approach</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Focus on Youth Women, Disability, Returnees, Refugees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Enhanced partnerships with academia, private sector</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Continue to be a Center of Excellence and Knowledge hub in selected thematic areas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endParaRPr kumimoji="0" lang="en-US" sz="2400" i="0" u="none" strike="noStrike" kern="1200" cap="none" spc="0" normalizeH="0" baseline="0" noProof="0" dirty="0">
              <a:ln>
                <a:noFill/>
              </a:ln>
              <a:solidFill>
                <a:srgbClr val="000000"/>
              </a:solidFill>
              <a:effectLst/>
              <a:uLnTx/>
              <a:uFillTx/>
              <a:latin typeface="Mongolian Baiti"/>
              <a:ea typeface="+mn-ea"/>
              <a:cs typeface="+mn-cs"/>
            </a:endParaRPr>
          </a:p>
        </p:txBody>
      </p:sp>
      <p:pic>
        <p:nvPicPr>
          <p:cNvPr id="8" name="Picture 7" descr="379,665 The Way Forward Stock Photos, Pictures &amp;amp; Royalty-Free Images -  iStock">
            <a:extLst>
              <a:ext uri="{FF2B5EF4-FFF2-40B4-BE49-F238E27FC236}">
                <a16:creationId xmlns:a16="http://schemas.microsoft.com/office/drawing/2014/main" id="{0D96C312-D7A8-4848-ABD5-48B6E9D83C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750" y="1866900"/>
            <a:ext cx="1917700" cy="3716239"/>
          </a:xfrm>
          <a:prstGeom prst="rect">
            <a:avLst/>
          </a:prstGeom>
          <a:noFill/>
          <a:ln>
            <a:noFill/>
          </a:ln>
        </p:spPr>
      </p:pic>
    </p:spTree>
    <p:extLst>
      <p:ext uri="{BB962C8B-B14F-4D97-AF65-F5344CB8AC3E}">
        <p14:creationId xmlns:p14="http://schemas.microsoft.com/office/powerpoint/2010/main" val="23075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69F6-BD08-4090-9362-1B12ED34B60E}"/>
              </a:ext>
            </a:extLst>
          </p:cNvPr>
          <p:cNvSpPr>
            <a:spLocks noGrp="1"/>
          </p:cNvSpPr>
          <p:nvPr>
            <p:ph idx="1"/>
          </p:nvPr>
        </p:nvSpPr>
        <p:spPr>
          <a:xfrm>
            <a:off x="495300" y="1257300"/>
            <a:ext cx="8153400" cy="3416300"/>
          </a:xfrm>
        </p:spPr>
        <p:txBody>
          <a:bodyPr>
            <a:normAutofit/>
          </a:bodyPr>
          <a:lstStyle/>
          <a:p>
            <a:pPr marL="0" indent="0" algn="ctr">
              <a:buNone/>
            </a:pPr>
            <a:endParaRPr lang="en-US" sz="2000" b="1" dirty="0">
              <a:solidFill>
                <a:srgbClr val="3518B0"/>
              </a:solidFill>
              <a:latin typeface="+mj-lt"/>
              <a:ea typeface="Times New Roman" panose="02020603050405020304" pitchFamily="18" charset="0"/>
              <a:cs typeface="Arial" panose="020B0604020202020204" pitchFamily="34" charset="0"/>
            </a:endParaRPr>
          </a:p>
          <a:p>
            <a:pPr marL="0" indent="0" algn="ctr">
              <a:buNone/>
            </a:pPr>
            <a:r>
              <a:rPr lang="en-US" sz="6000" b="1" dirty="0">
                <a:solidFill>
                  <a:srgbClr val="3518B0"/>
                </a:solidFill>
                <a:latin typeface="+mj-lt"/>
                <a:ea typeface="Times New Roman" panose="02020603050405020304" pitchFamily="18" charset="0"/>
                <a:cs typeface="Arial" panose="020B0604020202020204" pitchFamily="34" charset="0"/>
              </a:rPr>
              <a:t>Thank you !</a:t>
            </a:r>
          </a:p>
          <a:p>
            <a:pPr marL="0" indent="0" algn="ctr">
              <a:buNone/>
            </a:pPr>
            <a:endParaRPr lang="en-US" sz="4400" b="1" dirty="0">
              <a:solidFill>
                <a:srgbClr val="3518B0"/>
              </a:solidFill>
              <a:latin typeface="+mj-lt"/>
              <a:ea typeface="Times New Roman" panose="02020603050405020304" pitchFamily="18" charset="0"/>
              <a:cs typeface="Arial" panose="020B0604020202020204" pitchFamily="34" charset="0"/>
            </a:endParaRPr>
          </a:p>
          <a:p>
            <a:pPr marL="0" indent="0" algn="ctr">
              <a:buNone/>
            </a:pPr>
            <a:r>
              <a:rPr lang="en-US" sz="3200" b="1" dirty="0">
                <a:solidFill>
                  <a:srgbClr val="3518B0"/>
                </a:solidFill>
                <a:latin typeface="+mj-lt"/>
                <a:ea typeface="Times New Roman" panose="02020603050405020304" pitchFamily="18" charset="0"/>
                <a:cs typeface="Arial" panose="020B0604020202020204" pitchFamily="34" charset="0"/>
              </a:rPr>
              <a:t>Spread </a:t>
            </a:r>
            <a:r>
              <a:rPr lang="en-US" sz="3200" b="1" dirty="0">
                <a:solidFill>
                  <a:srgbClr val="FF0000"/>
                </a:solidFill>
                <a:latin typeface="+mj-lt"/>
                <a:ea typeface="Times New Roman" panose="02020603050405020304" pitchFamily="18" charset="0"/>
                <a:cs typeface="Arial" panose="020B0604020202020204" pitchFamily="34" charset="0"/>
              </a:rPr>
              <a:t>Love and </a:t>
            </a:r>
            <a:r>
              <a:rPr lang="en-US" sz="3200" b="1" dirty="0">
                <a:solidFill>
                  <a:srgbClr val="3518B0"/>
                </a:solidFill>
                <a:latin typeface="+mj-lt"/>
                <a:ea typeface="Times New Roman" panose="02020603050405020304" pitchFamily="18" charset="0"/>
                <a:cs typeface="Arial" panose="020B0604020202020204" pitchFamily="34" charset="0"/>
              </a:rPr>
              <a:t>Humanity!!!</a:t>
            </a:r>
            <a:endParaRPr lang="en-US" sz="16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10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629425"/>
            <a:ext cx="2734483" cy="1370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just"/>
            <a:r>
              <a:rPr lang="en-US" sz="2000" dirty="0">
                <a:solidFill>
                  <a:schemeClr val="tx1"/>
                </a:solidFill>
                <a:latin typeface="Mongolian Baiti" panose="03000500000000000000" pitchFamily="66" charset="0"/>
                <a:cs typeface="Mongolian Baiti" panose="03000500000000000000" pitchFamily="66" charset="0"/>
              </a:rPr>
              <a:t>To see a community of hope, humane, and social justice.</a:t>
            </a:r>
          </a:p>
        </p:txBody>
      </p:sp>
      <p:sp>
        <p:nvSpPr>
          <p:cNvPr id="7" name="Rectangle 6"/>
          <p:cNvSpPr/>
          <p:nvPr/>
        </p:nvSpPr>
        <p:spPr>
          <a:xfrm>
            <a:off x="3128559" y="3607442"/>
            <a:ext cx="2734483" cy="1370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just"/>
            <a:r>
              <a:rPr lang="en-US" sz="2000" dirty="0">
                <a:solidFill>
                  <a:schemeClr val="tx1"/>
                </a:solidFill>
                <a:latin typeface="Mongolian Baiti" panose="03000500000000000000" pitchFamily="66" charset="0"/>
                <a:cs typeface="Mongolian Baiti" panose="03000500000000000000" pitchFamily="66" charset="0"/>
              </a:rPr>
              <a:t>Promote hope, humanity,  and social justice for every human, life in all its fullness</a:t>
            </a:r>
          </a:p>
        </p:txBody>
      </p:sp>
      <p:sp>
        <p:nvSpPr>
          <p:cNvPr id="8" name="Rectangle 7"/>
          <p:cNvSpPr/>
          <p:nvPr/>
        </p:nvSpPr>
        <p:spPr>
          <a:xfrm>
            <a:off x="6160722" y="3671103"/>
            <a:ext cx="2448734" cy="1370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marL="342900" indent="-342900">
              <a:buFont typeface="Wingdings" panose="05000000000000000000" pitchFamily="2" charset="2"/>
              <a:buChar char="ü"/>
            </a:pPr>
            <a:r>
              <a:rPr lang="en-US" sz="2000" dirty="0">
                <a:solidFill>
                  <a:schemeClr val="tx1"/>
                </a:solidFill>
                <a:latin typeface="Mongolian Baiti" panose="03000500000000000000" pitchFamily="66" charset="0"/>
                <a:cs typeface="Mongolian Baiti" panose="03000500000000000000" pitchFamily="66" charset="0"/>
              </a:rPr>
              <a:t>Human</a:t>
            </a:r>
          </a:p>
          <a:p>
            <a:pPr marL="342900" indent="-342900">
              <a:buFont typeface="Wingdings" panose="05000000000000000000" pitchFamily="2" charset="2"/>
              <a:buChar char="ü"/>
            </a:pPr>
            <a:r>
              <a:rPr lang="en-US" sz="2000" dirty="0">
                <a:solidFill>
                  <a:schemeClr val="tx1"/>
                </a:solidFill>
                <a:latin typeface="Mongolian Baiti" panose="03000500000000000000" pitchFamily="66" charset="0"/>
                <a:cs typeface="Mongolian Baiti" panose="03000500000000000000" pitchFamily="66" charset="0"/>
              </a:rPr>
              <a:t>Excellency </a:t>
            </a:r>
          </a:p>
          <a:p>
            <a:pPr marL="342900" indent="-342900">
              <a:buFont typeface="Wingdings" panose="05000000000000000000" pitchFamily="2" charset="2"/>
              <a:buChar char="ü"/>
            </a:pPr>
            <a:r>
              <a:rPr lang="en-US" sz="2000" dirty="0">
                <a:solidFill>
                  <a:schemeClr val="tx1"/>
                </a:solidFill>
                <a:latin typeface="Mongolian Baiti" panose="03000500000000000000" pitchFamily="66" charset="0"/>
                <a:cs typeface="Mongolian Baiti" panose="03000500000000000000" pitchFamily="66" charset="0"/>
              </a:rPr>
              <a:t>Optimist  </a:t>
            </a:r>
            <a:endParaRPr lang="en-US" sz="1400" dirty="0">
              <a:solidFill>
                <a:schemeClr val="tx1"/>
              </a:solidFill>
              <a:latin typeface="Mongolian Baiti" panose="03000500000000000000" pitchFamily="66" charset="0"/>
              <a:cs typeface="Mongolian Baiti" panose="03000500000000000000" pitchFamily="66" charset="0"/>
            </a:endParaRPr>
          </a:p>
        </p:txBody>
      </p:sp>
      <p:sp>
        <p:nvSpPr>
          <p:cNvPr id="9" name="Rectangle 8"/>
          <p:cNvSpPr/>
          <p:nvPr/>
        </p:nvSpPr>
        <p:spPr>
          <a:xfrm>
            <a:off x="152400" y="2831150"/>
            <a:ext cx="2582895" cy="500135"/>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wrap="square" lIns="68576" tIns="34289" rIns="68576" bIns="34289" anchor="ctr">
            <a:spAutoFit/>
          </a:bodyPr>
          <a:lstStyle/>
          <a:p>
            <a:pPr algn="ctr"/>
            <a:r>
              <a:rPr lang="en-US" sz="2800" b="1" dirty="0">
                <a:solidFill>
                  <a:srgbClr val="000099"/>
                </a:solidFill>
                <a:cs typeface="Arial" panose="020B0604020202020204" pitchFamily="34" charset="0"/>
              </a:rPr>
              <a:t>Vision</a:t>
            </a:r>
            <a:r>
              <a:rPr lang="en-US" b="1" dirty="0">
                <a:solidFill>
                  <a:schemeClr val="accent1">
                    <a:lumMod val="75000"/>
                  </a:schemeClr>
                </a:solidFill>
                <a:cs typeface="Arial" panose="020B0604020202020204" pitchFamily="34" charset="0"/>
              </a:rPr>
              <a:t> </a:t>
            </a:r>
          </a:p>
        </p:txBody>
      </p:sp>
      <p:sp>
        <p:nvSpPr>
          <p:cNvPr id="10" name="Rectangle 9"/>
          <p:cNvSpPr/>
          <p:nvPr/>
        </p:nvSpPr>
        <p:spPr>
          <a:xfrm>
            <a:off x="3051441" y="2831150"/>
            <a:ext cx="2590998" cy="500135"/>
          </a:xfrm>
          <a:prstGeom prst="rect">
            <a:avLst/>
          </a:prstGeom>
          <a:noFill/>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68576" tIns="34289" rIns="68576" bIns="34289" anchor="ctr">
            <a:spAutoFit/>
          </a:bodyPr>
          <a:lstStyle/>
          <a:p>
            <a:pPr algn="ctr"/>
            <a:r>
              <a:rPr lang="en-US" sz="2800" b="1" dirty="0">
                <a:solidFill>
                  <a:srgbClr val="000099"/>
                </a:solidFill>
                <a:cs typeface="Arial" panose="020B0604020202020204" pitchFamily="34" charset="0"/>
              </a:rPr>
              <a:t>Mission</a:t>
            </a:r>
          </a:p>
        </p:txBody>
      </p:sp>
      <p:sp>
        <p:nvSpPr>
          <p:cNvPr id="11" name="Rectangle 10"/>
          <p:cNvSpPr/>
          <p:nvPr/>
        </p:nvSpPr>
        <p:spPr>
          <a:xfrm>
            <a:off x="6103078" y="2738817"/>
            <a:ext cx="2341277" cy="684801"/>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wrap="square" lIns="68576" tIns="34289" rIns="68576" bIns="34289" anchor="ctr">
            <a:spAutoFit/>
          </a:bodyPr>
          <a:lstStyle/>
          <a:p>
            <a:pPr algn="ctr"/>
            <a:r>
              <a:rPr lang="en-GB" sz="2000" b="1" dirty="0">
                <a:solidFill>
                  <a:srgbClr val="000099"/>
                </a:solidFill>
                <a:cs typeface="Arial" panose="020B0604020202020204" pitchFamily="34" charset="0"/>
              </a:rPr>
              <a:t>Core Organizational Characteristics </a:t>
            </a:r>
            <a:endParaRPr lang="en-US" sz="2000" b="1" dirty="0">
              <a:solidFill>
                <a:srgbClr val="000099"/>
              </a:solidFill>
              <a:cs typeface="Arial" panose="020B0604020202020204" pitchFamily="34" charset="0"/>
            </a:endParaRPr>
          </a:p>
        </p:txBody>
      </p:sp>
      <p:pic>
        <p:nvPicPr>
          <p:cNvPr id="1026" name="Picture 2" descr="Image result for declaration icon 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0978" y="2085718"/>
            <a:ext cx="635771" cy="6347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urvey icon 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77673" y="2021662"/>
            <a:ext cx="618128" cy="664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ssociation icon 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57769" y="1971959"/>
            <a:ext cx="844534" cy="93837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AFC5C5B7-4E77-485F-B414-BB15C397ED96}"/>
              </a:ext>
            </a:extLst>
          </p:cNvPr>
          <p:cNvSpPr>
            <a:spLocks noGrp="1"/>
          </p:cNvSpPr>
          <p:nvPr>
            <p:ph type="title"/>
          </p:nvPr>
        </p:nvSpPr>
        <p:spPr>
          <a:xfrm>
            <a:off x="457200" y="177459"/>
            <a:ext cx="2949178" cy="549147"/>
          </a:xfrm>
        </p:spPr>
        <p:txBody>
          <a:bodyPr/>
          <a:lstStyle/>
          <a:p>
            <a:r>
              <a:rPr lang="en-US" sz="2400" b="1" dirty="0">
                <a:latin typeface="+mn-lt"/>
                <a:cs typeface="Times New Roman" pitchFamily="18" charset="0"/>
              </a:rPr>
              <a:t>WHO WE ARE</a:t>
            </a:r>
            <a:endParaRPr lang="en-US" dirty="0"/>
          </a:p>
        </p:txBody>
      </p:sp>
      <p:sp>
        <p:nvSpPr>
          <p:cNvPr id="18" name="TextBox 17">
            <a:extLst>
              <a:ext uri="{FF2B5EF4-FFF2-40B4-BE49-F238E27FC236}">
                <a16:creationId xmlns:a16="http://schemas.microsoft.com/office/drawing/2014/main" id="{28AAC2B3-89FF-44AB-AD40-FA023EA48C89}"/>
              </a:ext>
            </a:extLst>
          </p:cNvPr>
          <p:cNvSpPr txBox="1"/>
          <p:nvPr/>
        </p:nvSpPr>
        <p:spPr>
          <a:xfrm>
            <a:off x="838198" y="1038649"/>
            <a:ext cx="5992779" cy="830997"/>
          </a:xfrm>
          <a:prstGeom prst="rect">
            <a:avLst/>
          </a:prstGeom>
          <a:noFill/>
        </p:spPr>
        <p:txBody>
          <a:bodyPr wrap="square">
            <a:spAutoFit/>
          </a:bodyPr>
          <a:lstStyle/>
          <a:p>
            <a:pPr marL="285750" indent="-285750">
              <a:buFont typeface="Arial" panose="020B0604020202020204" pitchFamily="34" charset="0"/>
              <a:buChar char="•"/>
            </a:pPr>
            <a:r>
              <a:rPr lang="en-US" sz="2400" dirty="0"/>
              <a:t>Ethiopian Civil Society Organization</a:t>
            </a:r>
          </a:p>
          <a:p>
            <a:pPr marL="285750" indent="-285750">
              <a:buFont typeface="Arial" panose="020B0604020202020204" pitchFamily="34" charset="0"/>
              <a:buChar char="•"/>
            </a:pPr>
            <a:r>
              <a:rPr lang="en-US" sz="2400" dirty="0"/>
              <a:t>Established in 2011 </a:t>
            </a:r>
          </a:p>
        </p:txBody>
      </p:sp>
    </p:spTree>
    <p:extLst>
      <p:ext uri="{BB962C8B-B14F-4D97-AF65-F5344CB8AC3E}">
        <p14:creationId xmlns:p14="http://schemas.microsoft.com/office/powerpoint/2010/main" val="420326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508000"/>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dirty="0">
              <a:solidFill>
                <a:srgbClr val="0099FF"/>
              </a:solidFill>
              <a:latin typeface="Arial" panose="020B0604020202020204" pitchFamily="34" charset="0"/>
              <a:cs typeface="Arial" panose="020B0604020202020204" pitchFamily="34" charset="0"/>
            </a:endParaRPr>
          </a:p>
        </p:txBody>
      </p:sp>
      <p:sp>
        <p:nvSpPr>
          <p:cNvPr id="6" name="Rectangle 5"/>
          <p:cNvSpPr/>
          <p:nvPr/>
        </p:nvSpPr>
        <p:spPr>
          <a:xfrm>
            <a:off x="3048000" y="1719420"/>
            <a:ext cx="5290986" cy="1012522"/>
          </a:xfrm>
          <a:prstGeom prst="rect">
            <a:avLst/>
          </a:prstGeom>
          <a:ln>
            <a:no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just" defTabSz="514044"/>
            <a:r>
              <a:rPr lang="en-GB" sz="2000" dirty="0">
                <a:solidFill>
                  <a:schemeClr val="tx1"/>
                </a:solidFill>
                <a:latin typeface="Mongolian Baiti" panose="03000500000000000000" pitchFamily="66" charset="0"/>
                <a:cs typeface="Mongolian Baiti" panose="03000500000000000000" pitchFamily="66" charset="0"/>
              </a:rPr>
              <a:t>Contributes to humanitarian and emergency operations  for saving lives through comprehensive engagement in emergency relief support</a:t>
            </a:r>
          </a:p>
        </p:txBody>
      </p:sp>
      <p:sp>
        <p:nvSpPr>
          <p:cNvPr id="7" name="Rectangle 6"/>
          <p:cNvSpPr/>
          <p:nvPr/>
        </p:nvSpPr>
        <p:spPr>
          <a:xfrm>
            <a:off x="3014132" y="3267019"/>
            <a:ext cx="5324853" cy="1352686"/>
          </a:xfrm>
          <a:prstGeom prst="rect">
            <a:avLst/>
          </a:prstGeom>
          <a:ln>
            <a:no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just" defTabSz="514044"/>
            <a:r>
              <a:rPr lang="en-GB" sz="2000" dirty="0">
                <a:solidFill>
                  <a:schemeClr val="tx1"/>
                </a:solidFill>
                <a:latin typeface="Mongolian Baiti" panose="03000500000000000000" pitchFamily="66" charset="0"/>
                <a:cs typeface="Mongolian Baiti" panose="03000500000000000000" pitchFamily="66" charset="0"/>
              </a:rPr>
              <a:t>Contributes to broader development operations through integrated livelihood, WASH, Peace Building, Women and child care, reintegration, PSS etc  and contribution to basic human development </a:t>
            </a:r>
          </a:p>
        </p:txBody>
      </p:sp>
      <p:sp>
        <p:nvSpPr>
          <p:cNvPr id="8" name="Oval 7"/>
          <p:cNvSpPr/>
          <p:nvPr/>
        </p:nvSpPr>
        <p:spPr>
          <a:xfrm>
            <a:off x="553687" y="1463681"/>
            <a:ext cx="2265713" cy="1524000"/>
          </a:xfrm>
          <a:prstGeom prst="ellipse">
            <a:avLst/>
          </a:prstGeom>
          <a:solidFill>
            <a:schemeClr val="accent2">
              <a:lumMod val="20000"/>
              <a:lumOff val="80000"/>
            </a:schemeClr>
          </a:solidFill>
          <a:ln>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lIns="68576" tIns="34289" rIns="68576" bIns="34289" rtlCol="0" anchor="ctr"/>
          <a:lstStyle/>
          <a:p>
            <a:pPr algn="ctr"/>
            <a:r>
              <a:rPr lang="en-US" sz="2400" b="1" dirty="0">
                <a:solidFill>
                  <a:srgbClr val="000099"/>
                </a:solidFill>
                <a:latin typeface="Mongolian Baiti" panose="03000500000000000000" pitchFamily="66" charset="0"/>
                <a:cs typeface="Mongolian Baiti" panose="03000500000000000000" pitchFamily="66" charset="0"/>
              </a:rPr>
              <a:t>Humanitarian Strategic Goal:</a:t>
            </a:r>
          </a:p>
        </p:txBody>
      </p:sp>
      <p:sp>
        <p:nvSpPr>
          <p:cNvPr id="9" name="Oval 8"/>
          <p:cNvSpPr/>
          <p:nvPr/>
        </p:nvSpPr>
        <p:spPr>
          <a:xfrm>
            <a:off x="553687" y="3238500"/>
            <a:ext cx="2265713" cy="1600200"/>
          </a:xfrm>
          <a:prstGeom prst="ellipse">
            <a:avLst/>
          </a:prstGeom>
          <a:solidFill>
            <a:schemeClr val="accent6">
              <a:lumMod val="40000"/>
              <a:lumOff val="60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68576" tIns="34289" rIns="68576" bIns="34289" rtlCol="0" anchor="ctr"/>
          <a:lstStyle/>
          <a:p>
            <a:pPr algn="ctr"/>
            <a:r>
              <a:rPr lang="en-US" sz="2400" b="1" dirty="0">
                <a:solidFill>
                  <a:srgbClr val="000099"/>
                </a:solidFill>
                <a:latin typeface="Mongolian Baiti" panose="03000500000000000000" pitchFamily="66" charset="0"/>
                <a:cs typeface="Mongolian Baiti" panose="03000500000000000000" pitchFamily="66" charset="0"/>
              </a:rPr>
              <a:t>Development Strategic Goal: </a:t>
            </a:r>
          </a:p>
        </p:txBody>
      </p:sp>
      <p:sp>
        <p:nvSpPr>
          <p:cNvPr id="13" name="Title 1">
            <a:extLst>
              <a:ext uri="{FF2B5EF4-FFF2-40B4-BE49-F238E27FC236}">
                <a16:creationId xmlns:a16="http://schemas.microsoft.com/office/drawing/2014/main" id="{35BA5275-1EF1-49FD-BA05-FDDC7B9CA238}"/>
              </a:ext>
            </a:extLst>
          </p:cNvPr>
          <p:cNvSpPr>
            <a:spLocks noGrp="1"/>
          </p:cNvSpPr>
          <p:nvPr>
            <p:ph type="title"/>
          </p:nvPr>
        </p:nvSpPr>
        <p:spPr>
          <a:xfrm>
            <a:off x="522112" y="341326"/>
            <a:ext cx="2949178" cy="776422"/>
          </a:xfrm>
        </p:spPr>
        <p:txBody>
          <a:bodyPr/>
          <a:lstStyle/>
          <a:p>
            <a:r>
              <a:rPr lang="en-US" sz="2400" b="1" dirty="0">
                <a:solidFill>
                  <a:schemeClr val="tx1"/>
                </a:solidFill>
                <a:ea typeface="+mj-ea"/>
                <a:cs typeface="Arial" panose="020B0604020202020204" pitchFamily="34" charset="0"/>
              </a:rPr>
              <a:t>STRATEGIC GOALS</a:t>
            </a:r>
            <a:endParaRPr lang="en-US" dirty="0"/>
          </a:p>
        </p:txBody>
      </p:sp>
    </p:spTree>
    <p:extLst>
      <p:ext uri="{BB962C8B-B14F-4D97-AF65-F5344CB8AC3E}">
        <p14:creationId xmlns:p14="http://schemas.microsoft.com/office/powerpoint/2010/main" val="202402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508000"/>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dirty="0">
              <a:solidFill>
                <a:srgbClr val="0099F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A5275-1EF1-49FD-BA05-FDDC7B9CA238}"/>
              </a:ext>
            </a:extLst>
          </p:cNvPr>
          <p:cNvSpPr>
            <a:spLocks noGrp="1"/>
          </p:cNvSpPr>
          <p:nvPr>
            <p:ph type="title"/>
          </p:nvPr>
        </p:nvSpPr>
        <p:spPr>
          <a:xfrm>
            <a:off x="522112" y="341326"/>
            <a:ext cx="2949178" cy="776422"/>
          </a:xfrm>
        </p:spPr>
        <p:txBody>
          <a:bodyPr/>
          <a:lstStyle/>
          <a:p>
            <a:r>
              <a:rPr lang="en-US" sz="2400" b="1" dirty="0">
                <a:ea typeface="+mj-ea"/>
                <a:cs typeface="Arial" panose="020B0604020202020204" pitchFamily="34" charset="0"/>
              </a:rPr>
              <a:t>ORGANIZATIONAL STRUCTURE</a:t>
            </a:r>
            <a:endParaRPr lang="en-US" dirty="0"/>
          </a:p>
        </p:txBody>
      </p:sp>
      <p:pic>
        <p:nvPicPr>
          <p:cNvPr id="2" name="Picture 1">
            <a:extLst>
              <a:ext uri="{FF2B5EF4-FFF2-40B4-BE49-F238E27FC236}">
                <a16:creationId xmlns:a16="http://schemas.microsoft.com/office/drawing/2014/main" id="{B9E5A47F-BA8E-4903-A6F7-BBC2F34EE0DA}"/>
              </a:ext>
            </a:extLst>
          </p:cNvPr>
          <p:cNvPicPr>
            <a:picLocks noChangeAspect="1"/>
          </p:cNvPicPr>
          <p:nvPr/>
        </p:nvPicPr>
        <p:blipFill rotWithShape="1">
          <a:blip r:embed="rId2"/>
          <a:srcRect l="-862" t="8371" r="-1" b="11448"/>
          <a:stretch/>
        </p:blipFill>
        <p:spPr>
          <a:xfrm>
            <a:off x="228600" y="508000"/>
            <a:ext cx="8915400" cy="4865674"/>
          </a:xfrm>
          <a:prstGeom prst="rect">
            <a:avLst/>
          </a:prstGeom>
        </p:spPr>
      </p:pic>
    </p:spTree>
    <p:extLst>
      <p:ext uri="{BB962C8B-B14F-4D97-AF65-F5344CB8AC3E}">
        <p14:creationId xmlns:p14="http://schemas.microsoft.com/office/powerpoint/2010/main" val="164054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6CD6-D84C-492C-A4BE-2CE43858CE05}"/>
              </a:ext>
            </a:extLst>
          </p:cNvPr>
          <p:cNvSpPr>
            <a:spLocks noGrp="1"/>
          </p:cNvSpPr>
          <p:nvPr>
            <p:ph type="title"/>
          </p:nvPr>
        </p:nvSpPr>
        <p:spPr/>
        <p:txBody>
          <a:bodyPr/>
          <a:lstStyle/>
          <a:p>
            <a:r>
              <a:rPr lang="en-US" dirty="0"/>
              <a:t>What we do </a:t>
            </a:r>
          </a:p>
        </p:txBody>
      </p:sp>
      <p:sp>
        <p:nvSpPr>
          <p:cNvPr id="10" name="Content Placeholder 8">
            <a:extLst>
              <a:ext uri="{FF2B5EF4-FFF2-40B4-BE49-F238E27FC236}">
                <a16:creationId xmlns:a16="http://schemas.microsoft.com/office/drawing/2014/main" id="{2D0DCDC3-54C3-4A68-9621-15F6FAE366D8}"/>
              </a:ext>
            </a:extLst>
          </p:cNvPr>
          <p:cNvSpPr txBox="1">
            <a:spLocks/>
          </p:cNvSpPr>
          <p:nvPr/>
        </p:nvSpPr>
        <p:spPr>
          <a:xfrm>
            <a:off x="304800" y="1670537"/>
            <a:ext cx="3886200" cy="36261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34290" marR="0" lvl="0" indent="0" algn="l" defTabSz="685800" rtl="0" eaLnBrk="1" fontAlgn="auto" latinLnBrk="0" hangingPunct="1">
              <a:lnSpc>
                <a:spcPct val="90000"/>
              </a:lnSpc>
              <a:spcBef>
                <a:spcPts val="1050"/>
              </a:spcBef>
              <a:spcAft>
                <a:spcPts val="0"/>
              </a:spcAft>
              <a:buClr>
                <a:srgbClr val="A6B727"/>
              </a:buClr>
              <a:buSzPct val="80000"/>
              <a:buNone/>
              <a:tabLst/>
              <a:defRPr/>
            </a:pPr>
            <a:r>
              <a:rPr kumimoji="0" lang="en-US" sz="2800" b="1" i="0" u="none" strike="noStrike" kern="1200" cap="none" spc="0" normalizeH="0" baseline="0" noProof="0" dirty="0">
                <a:ln>
                  <a:noFill/>
                </a:ln>
                <a:solidFill>
                  <a:srgbClr val="000099"/>
                </a:solidFill>
                <a:effectLst/>
                <a:uLnTx/>
                <a:uFillTx/>
                <a:latin typeface="+mj-lt"/>
                <a:ea typeface="+mn-ea"/>
                <a:cs typeface="Times New Roman" panose="02020603050405020304" pitchFamily="18" charset="0"/>
              </a:rPr>
              <a:t>Development Interventions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Child protection and support</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Reintegration of migrant returnees</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Peace building and conflict management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Non-communicable Health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Education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Livelihoods and Job creation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Rehabilitation &amp; Reintegration Destitute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endParaRPr kumimoji="0" lang="en-US" sz="17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endParaRPr>
          </a:p>
        </p:txBody>
      </p:sp>
      <p:sp>
        <p:nvSpPr>
          <p:cNvPr id="11" name="Content Placeholder 8">
            <a:extLst>
              <a:ext uri="{FF2B5EF4-FFF2-40B4-BE49-F238E27FC236}">
                <a16:creationId xmlns:a16="http://schemas.microsoft.com/office/drawing/2014/main" id="{13066281-822A-4BD8-8CC3-F79D62FAB89F}"/>
              </a:ext>
            </a:extLst>
          </p:cNvPr>
          <p:cNvSpPr txBox="1">
            <a:spLocks/>
          </p:cNvSpPr>
          <p:nvPr/>
        </p:nvSpPr>
        <p:spPr>
          <a:xfrm>
            <a:off x="4571532" y="1670537"/>
            <a:ext cx="4191468" cy="36261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34290" marR="0" lvl="0" indent="0" algn="l" defTabSz="685800" rtl="0" eaLnBrk="1" fontAlgn="auto" latinLnBrk="0" hangingPunct="1">
              <a:lnSpc>
                <a:spcPct val="90000"/>
              </a:lnSpc>
              <a:spcBef>
                <a:spcPts val="1050"/>
              </a:spcBef>
              <a:spcAft>
                <a:spcPts val="0"/>
              </a:spcAft>
              <a:buClr>
                <a:srgbClr val="A6B727"/>
              </a:buClr>
              <a:buSzPct val="80000"/>
              <a:buNone/>
              <a:tabLst/>
              <a:defRPr/>
            </a:pPr>
            <a:r>
              <a:rPr kumimoji="0" lang="en-US" sz="2800" b="1" i="0" u="none" strike="noStrike" kern="1200" cap="none" spc="0" normalizeH="0" baseline="0" noProof="0" dirty="0">
                <a:ln>
                  <a:noFill/>
                </a:ln>
                <a:solidFill>
                  <a:srgbClr val="000099"/>
                </a:solidFill>
                <a:effectLst/>
                <a:uLnTx/>
                <a:uFillTx/>
                <a:latin typeface="+mj-lt"/>
                <a:ea typeface="+mn-ea"/>
                <a:cs typeface="Times New Roman" panose="02020603050405020304" pitchFamily="18" charset="0"/>
              </a:rPr>
              <a:t>Humanitarian Interventions</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Camp Coordination and Camp Management (CCCM)</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Core ESNFI and Cash</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Water sanitation and hygiene (WASH)</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Protection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Education in emergencies (EiE)</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Agriculture  and Livelihood </a:t>
            </a:r>
          </a:p>
        </p:txBody>
      </p:sp>
    </p:spTree>
    <p:extLst>
      <p:ext uri="{BB962C8B-B14F-4D97-AF65-F5344CB8AC3E}">
        <p14:creationId xmlns:p14="http://schemas.microsoft.com/office/powerpoint/2010/main" val="29239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8F7B-27CE-467B-9C95-1A1C2F282300}"/>
              </a:ext>
            </a:extLst>
          </p:cNvPr>
          <p:cNvSpPr>
            <a:spLocks noGrp="1"/>
          </p:cNvSpPr>
          <p:nvPr>
            <p:ph type="title"/>
          </p:nvPr>
        </p:nvSpPr>
        <p:spPr>
          <a:xfrm>
            <a:off x="609600" y="245736"/>
            <a:ext cx="7773338" cy="741870"/>
          </a:xfrm>
        </p:spPr>
        <p:txBody>
          <a:bodyPr/>
          <a:lstStyle/>
          <a:p>
            <a:r>
              <a:rPr lang="en-US" b="1" dirty="0"/>
              <a:t>WHERE WE WORK – GEOGRAPHIC AREAS</a:t>
            </a:r>
          </a:p>
        </p:txBody>
      </p:sp>
      <p:pic>
        <p:nvPicPr>
          <p:cNvPr id="4" name="Picture 3" descr="Prime Ventures - About us">
            <a:extLst>
              <a:ext uri="{FF2B5EF4-FFF2-40B4-BE49-F238E27FC236}">
                <a16:creationId xmlns:a16="http://schemas.microsoft.com/office/drawing/2014/main" id="{5F321E96-A9BF-4CF9-898A-0C859BBD21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2100"/>
            <a:ext cx="2895600" cy="3907164"/>
          </a:xfrm>
          <a:prstGeom prst="rect">
            <a:avLst/>
          </a:prstGeom>
          <a:noFill/>
          <a:ln>
            <a:noFill/>
          </a:ln>
        </p:spPr>
      </p:pic>
      <p:sp>
        <p:nvSpPr>
          <p:cNvPr id="5" name="Scroll: Vertical 4">
            <a:extLst>
              <a:ext uri="{FF2B5EF4-FFF2-40B4-BE49-F238E27FC236}">
                <a16:creationId xmlns:a16="http://schemas.microsoft.com/office/drawing/2014/main" id="{894A2D74-263E-4871-BF83-87104F517C77}"/>
              </a:ext>
            </a:extLst>
          </p:cNvPr>
          <p:cNvSpPr/>
          <p:nvPr/>
        </p:nvSpPr>
        <p:spPr>
          <a:xfrm>
            <a:off x="2895600" y="1257301"/>
            <a:ext cx="5943600" cy="434108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lnSpc>
                <a:spcPct val="150000"/>
              </a:lnSpc>
              <a:buFont typeface="Wingdings" panose="05000000000000000000" pitchFamily="2" charset="2"/>
              <a:buChar char="§"/>
            </a:pPr>
            <a:r>
              <a:rPr lang="en-US" sz="1900" dirty="0"/>
              <a:t>Addis Ababa city administration </a:t>
            </a:r>
          </a:p>
          <a:p>
            <a:pPr marL="285750" indent="-285750" algn="just">
              <a:lnSpc>
                <a:spcPct val="150000"/>
              </a:lnSpc>
              <a:buFont typeface="Wingdings" panose="05000000000000000000" pitchFamily="2" charset="2"/>
              <a:buChar char="§"/>
            </a:pPr>
            <a:r>
              <a:rPr lang="en-US" sz="1900" dirty="0"/>
              <a:t>Dire Dawa city administration </a:t>
            </a:r>
          </a:p>
          <a:p>
            <a:pPr marL="285750" indent="-285750" algn="just">
              <a:lnSpc>
                <a:spcPct val="150000"/>
              </a:lnSpc>
              <a:buFont typeface="Wingdings" panose="05000000000000000000" pitchFamily="2" charset="2"/>
              <a:buChar char="§"/>
            </a:pPr>
            <a:r>
              <a:rPr lang="en-US" sz="1900" dirty="0"/>
              <a:t>Amhara National Regional State </a:t>
            </a:r>
          </a:p>
          <a:p>
            <a:pPr marL="285750" indent="-285750" algn="just">
              <a:lnSpc>
                <a:spcPct val="150000"/>
              </a:lnSpc>
              <a:buFont typeface="Wingdings" panose="05000000000000000000" pitchFamily="2" charset="2"/>
              <a:buChar char="§"/>
            </a:pPr>
            <a:r>
              <a:rPr lang="en-US" sz="1900" dirty="0"/>
              <a:t>Harari National Regional State </a:t>
            </a:r>
          </a:p>
          <a:p>
            <a:pPr marL="285750" indent="-285750" algn="just">
              <a:lnSpc>
                <a:spcPct val="150000"/>
              </a:lnSpc>
              <a:buFont typeface="Wingdings" panose="05000000000000000000" pitchFamily="2" charset="2"/>
              <a:buChar char="§"/>
            </a:pPr>
            <a:r>
              <a:rPr lang="en-US" sz="1900" dirty="0"/>
              <a:t>Oromia National Regional State </a:t>
            </a:r>
          </a:p>
          <a:p>
            <a:pPr marL="285750" indent="-285750" algn="just">
              <a:lnSpc>
                <a:spcPct val="150000"/>
              </a:lnSpc>
              <a:buFont typeface="Wingdings" panose="05000000000000000000" pitchFamily="2" charset="2"/>
              <a:buChar char="§"/>
            </a:pPr>
            <a:r>
              <a:rPr lang="en-US" sz="1900" dirty="0"/>
              <a:t>Somali National Regional State</a:t>
            </a:r>
          </a:p>
          <a:p>
            <a:pPr marL="285750" indent="-285750" algn="just">
              <a:lnSpc>
                <a:spcPct val="150000"/>
              </a:lnSpc>
              <a:buFont typeface="Wingdings" panose="05000000000000000000" pitchFamily="2" charset="2"/>
              <a:buChar char="§"/>
            </a:pPr>
            <a:r>
              <a:rPr lang="en-US" sz="1900" dirty="0"/>
              <a:t>Benishangul Gumze Regional State</a:t>
            </a:r>
          </a:p>
          <a:p>
            <a:pPr marL="285750" indent="-285750" algn="just">
              <a:lnSpc>
                <a:spcPct val="150000"/>
              </a:lnSpc>
              <a:buFont typeface="Wingdings" panose="05000000000000000000" pitchFamily="2" charset="2"/>
              <a:buChar char="§"/>
            </a:pPr>
            <a:r>
              <a:rPr lang="en-US" sz="1900" dirty="0"/>
              <a:t>Tigray regional state </a:t>
            </a:r>
          </a:p>
          <a:p>
            <a:pPr marL="285750" indent="-285750" algn="just">
              <a:lnSpc>
                <a:spcPct val="150000"/>
              </a:lnSpc>
              <a:buFont typeface="Wingdings" panose="05000000000000000000" pitchFamily="2" charset="2"/>
              <a:buChar char="§"/>
            </a:pPr>
            <a:r>
              <a:rPr lang="en-US" sz="1900" dirty="0"/>
              <a:t>Afar Regional State</a:t>
            </a:r>
          </a:p>
        </p:txBody>
      </p:sp>
    </p:spTree>
    <p:extLst>
      <p:ext uri="{BB962C8B-B14F-4D97-AF65-F5344CB8AC3E}">
        <p14:creationId xmlns:p14="http://schemas.microsoft.com/office/powerpoint/2010/main" val="232380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3A3-3325-4249-943C-0F3631A3B6F9}"/>
              </a:ext>
            </a:extLst>
          </p:cNvPr>
          <p:cNvSpPr>
            <a:spLocks noGrp="1"/>
          </p:cNvSpPr>
          <p:nvPr>
            <p:ph type="title"/>
          </p:nvPr>
        </p:nvSpPr>
        <p:spPr/>
        <p:txBody>
          <a:bodyPr/>
          <a:lstStyle/>
          <a:p>
            <a:r>
              <a:rPr lang="en-US" b="1" dirty="0">
                <a:solidFill>
                  <a:srgbClr val="000099"/>
                </a:solidFill>
              </a:rPr>
              <a:t>WHO WE WORK WITH</a:t>
            </a:r>
          </a:p>
        </p:txBody>
      </p:sp>
      <p:sp>
        <p:nvSpPr>
          <p:cNvPr id="3" name="Content Placeholder 2">
            <a:extLst>
              <a:ext uri="{FF2B5EF4-FFF2-40B4-BE49-F238E27FC236}">
                <a16:creationId xmlns:a16="http://schemas.microsoft.com/office/drawing/2014/main" id="{5F455D4D-0168-441A-899F-17C5CC360866}"/>
              </a:ext>
            </a:extLst>
          </p:cNvPr>
          <p:cNvSpPr>
            <a:spLocks noGrp="1"/>
          </p:cNvSpPr>
          <p:nvPr>
            <p:ph idx="1"/>
          </p:nvPr>
        </p:nvSpPr>
        <p:spPr>
          <a:xfrm>
            <a:off x="3810000" y="1972578"/>
            <a:ext cx="5029200" cy="3628122"/>
          </a:xfrm>
        </p:spPr>
        <p:txBody>
          <a:bodyPr>
            <a:normAutofit fontScale="92500"/>
          </a:bodyPr>
          <a:lstStyle/>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The community</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Universities </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Non-governmental organizations</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Governmental organizations</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Private organizations </a:t>
            </a:r>
          </a:p>
          <a:p>
            <a:pPr>
              <a:lnSpc>
                <a:spcPct val="160000"/>
              </a:lnSpc>
              <a:buFont typeface="Wingdings" panose="05000000000000000000" pitchFamily="2" charset="2"/>
              <a:buChar char="q"/>
            </a:pPr>
            <a:endParaRPr lang="en-US" sz="2000" dirty="0"/>
          </a:p>
        </p:txBody>
      </p:sp>
      <p:pic>
        <p:nvPicPr>
          <p:cNvPr id="4" name="Picture 3" descr="Work with me - World of a travelholic">
            <a:extLst>
              <a:ext uri="{FF2B5EF4-FFF2-40B4-BE49-F238E27FC236}">
                <a16:creationId xmlns:a16="http://schemas.microsoft.com/office/drawing/2014/main" id="{97915BCB-4E3A-4926-B80A-3708F1E1B6EC}"/>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7242" y="1577622"/>
            <a:ext cx="3301758" cy="3733800"/>
          </a:xfrm>
          <a:prstGeom prst="rect">
            <a:avLst/>
          </a:prstGeom>
          <a:noFill/>
          <a:ln>
            <a:noFill/>
          </a:ln>
        </p:spPr>
      </p:pic>
    </p:spTree>
    <p:extLst>
      <p:ext uri="{BB962C8B-B14F-4D97-AF65-F5344CB8AC3E}">
        <p14:creationId xmlns:p14="http://schemas.microsoft.com/office/powerpoint/2010/main" val="2540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ED1B-3169-47D2-AAEB-234AED3A3F17}"/>
              </a:ext>
            </a:extLst>
          </p:cNvPr>
          <p:cNvSpPr>
            <a:spLocks noGrp="1"/>
          </p:cNvSpPr>
          <p:nvPr>
            <p:ph type="title"/>
          </p:nvPr>
        </p:nvSpPr>
        <p:spPr>
          <a:xfrm>
            <a:off x="685332" y="515431"/>
            <a:ext cx="7773338" cy="665669"/>
          </a:xfrm>
        </p:spPr>
        <p:txBody>
          <a:bodyPr/>
          <a:lstStyle/>
          <a:p>
            <a:r>
              <a:rPr lang="en-US" b="1" dirty="0">
                <a:solidFill>
                  <a:srgbClr val="000099"/>
                </a:solidFill>
              </a:rPr>
              <a:t>Donors Whom we work with</a:t>
            </a:r>
            <a:endParaRPr lang="en-US" dirty="0"/>
          </a:p>
        </p:txBody>
      </p:sp>
      <p:sp>
        <p:nvSpPr>
          <p:cNvPr id="3" name="Content Placeholder 2">
            <a:extLst>
              <a:ext uri="{FF2B5EF4-FFF2-40B4-BE49-F238E27FC236}">
                <a16:creationId xmlns:a16="http://schemas.microsoft.com/office/drawing/2014/main" id="{9A34A3DA-360E-47B5-988D-2717CC9969F2}"/>
              </a:ext>
            </a:extLst>
          </p:cNvPr>
          <p:cNvSpPr>
            <a:spLocks noGrp="1"/>
          </p:cNvSpPr>
          <p:nvPr>
            <p:ph idx="1"/>
          </p:nvPr>
        </p:nvSpPr>
        <p:spPr>
          <a:xfrm>
            <a:off x="457201" y="1562100"/>
            <a:ext cx="4114800" cy="3886200"/>
          </a:xfrm>
        </p:spPr>
        <p:txBody>
          <a:bodyPr>
            <a:normAutofit fontScale="85000" lnSpcReduction="10000"/>
          </a:bodyPr>
          <a:lstStyle/>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Ethiopian Emergency Fund (EHF)</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International Organization of Migration (IOM)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PACT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Save the Children Ethiopia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International Republican Institute (</a:t>
            </a:r>
            <a:r>
              <a:rPr lang="en-US" sz="1400" dirty="0" err="1">
                <a:solidFill>
                  <a:srgbClr val="000000"/>
                </a:solidFill>
                <a:effectLst/>
                <a:ea typeface="Calibri" panose="020F0502020204030204" pitchFamily="34" charset="0"/>
                <a:cs typeface="Calibri" panose="020F0502020204030204" pitchFamily="34" charset="0"/>
              </a:rPr>
              <a:t>IRI</a:t>
            </a:r>
            <a:r>
              <a:rPr lang="en-US" sz="1400" dirty="0">
                <a:solidFill>
                  <a:srgbClr val="000000"/>
                </a:solidFill>
                <a:effectLst/>
                <a:ea typeface="Calibri" panose="020F0502020204030204" pitchFamily="34" charset="0"/>
                <a:cs typeface="Calibri" panose="020F0502020204030204" pitchFamily="34" charset="0"/>
              </a:rPr>
              <a:t>)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OTI Dexis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Global Fund</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Development Expertise ( DEC)</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IRARA</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Family Health International 360 (</a:t>
            </a:r>
            <a:r>
              <a:rPr lang="en-US" sz="1400" dirty="0" err="1">
                <a:solidFill>
                  <a:srgbClr val="000000"/>
                </a:solidFill>
                <a:effectLst/>
                <a:ea typeface="Calibri" panose="020F0502020204030204" pitchFamily="34" charset="0"/>
                <a:cs typeface="Calibri" panose="020F0502020204030204" pitchFamily="34" charset="0"/>
              </a:rPr>
              <a:t>Fhi360</a:t>
            </a:r>
            <a:r>
              <a:rPr lang="en-US" sz="1400" dirty="0">
                <a:solidFill>
                  <a:srgbClr val="000000"/>
                </a:solidFill>
                <a:effectLst/>
                <a:ea typeface="Calibri" panose="020F0502020204030204" pitchFamily="34" charset="0"/>
                <a:cs typeface="Calibri" panose="020F0502020204030204" pitchFamily="34" charset="0"/>
              </a:rPr>
              <a:t>)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Luminous Fund</a:t>
            </a:r>
          </a:p>
          <a:p>
            <a:pPr marL="342900" marR="0" lvl="0" indent="-342900" algn="just">
              <a:lnSpc>
                <a:spcPct val="110000"/>
              </a:lnSpc>
              <a:spcBef>
                <a:spcPts val="1200"/>
              </a:spcBef>
              <a:spcAft>
                <a:spcPts val="0"/>
              </a:spcAft>
              <a:buFont typeface="Symbol" panose="05050102010706020507" pitchFamily="18" charset="2"/>
              <a:buBlip>
                <a:blip r:embed="rId2"/>
              </a:buBlip>
            </a:pPr>
            <a:endParaRPr lang="en-US" sz="1400" dirty="0">
              <a:solidFill>
                <a:srgbClr val="000000"/>
              </a:solidFill>
              <a:effectLst/>
              <a:ea typeface="Calibri" panose="020F0502020204030204" pitchFamily="34" charset="0"/>
            </a:endParaRPr>
          </a:p>
          <a:p>
            <a:pPr>
              <a:lnSpc>
                <a:spcPct val="110000"/>
              </a:lnSpc>
            </a:pPr>
            <a:endParaRPr lang="en-US" sz="1000" dirty="0"/>
          </a:p>
        </p:txBody>
      </p:sp>
      <p:sp>
        <p:nvSpPr>
          <p:cNvPr id="4" name="Content Placeholder 2">
            <a:extLst>
              <a:ext uri="{FF2B5EF4-FFF2-40B4-BE49-F238E27FC236}">
                <a16:creationId xmlns:a16="http://schemas.microsoft.com/office/drawing/2014/main" id="{4EFE2C72-131C-4C11-9CEE-C413F8E4F12A}"/>
              </a:ext>
            </a:extLst>
          </p:cNvPr>
          <p:cNvSpPr txBox="1">
            <a:spLocks/>
          </p:cNvSpPr>
          <p:nvPr/>
        </p:nvSpPr>
        <p:spPr>
          <a:xfrm>
            <a:off x="4495800" y="1409700"/>
            <a:ext cx="4267200" cy="40386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Civil Society Support Program I and II (CSSP)</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Afro Ethiopia Integrated Development (</a:t>
            </a:r>
            <a:r>
              <a:rPr lang="en-US" sz="1400" dirty="0" err="1">
                <a:solidFill>
                  <a:srgbClr val="000000"/>
                </a:solidFill>
                <a:effectLst/>
                <a:ea typeface="Calibri" panose="020F0502020204030204" pitchFamily="34" charset="0"/>
                <a:cs typeface="Calibri" panose="020F0502020204030204" pitchFamily="34" charset="0"/>
              </a:rPr>
              <a:t>AEID</a:t>
            </a:r>
            <a:r>
              <a:rPr lang="en-US" sz="1400" dirty="0">
                <a:solidFill>
                  <a:srgbClr val="000000"/>
                </a:solidFill>
                <a:effectLst/>
                <a:ea typeface="Calibri" panose="020F0502020204030204" pitchFamily="34" charset="0"/>
                <a:cs typeface="Calibri" panose="020F0502020204030204" pitchFamily="34" charset="0"/>
              </a:rPr>
              <a:t>)</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Action for Social Development and Environmental Protection Organization (ASDEPO)</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Ethiopian AID UK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Volunteer Over Sea (VSO)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Greet run Ethiopia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Facilitator for Change (FC)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Ministry of Women and Social Affairs (MoWSA)</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80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UK Home Affairs</a:t>
            </a:r>
            <a:endParaRPr lang="en-US" sz="14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57083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4984-473A-4A62-AD7B-191E1B963697}"/>
              </a:ext>
            </a:extLst>
          </p:cNvPr>
          <p:cNvSpPr>
            <a:spLocks noGrp="1"/>
          </p:cNvSpPr>
          <p:nvPr>
            <p:ph type="title"/>
          </p:nvPr>
        </p:nvSpPr>
        <p:spPr>
          <a:xfrm>
            <a:off x="533400" y="190500"/>
            <a:ext cx="7773338" cy="990600"/>
          </a:xfrm>
        </p:spPr>
        <p:txBody>
          <a:bodyPr/>
          <a:lstStyle/>
          <a:p>
            <a:r>
              <a:rPr lang="en-US" b="1" dirty="0">
                <a:solidFill>
                  <a:srgbClr val="000099"/>
                </a:solidFill>
              </a:rPr>
              <a:t>Ongoing programs</a:t>
            </a:r>
          </a:p>
        </p:txBody>
      </p:sp>
      <p:sp>
        <p:nvSpPr>
          <p:cNvPr id="3" name="Content Placeholder 2">
            <a:extLst>
              <a:ext uri="{FF2B5EF4-FFF2-40B4-BE49-F238E27FC236}">
                <a16:creationId xmlns:a16="http://schemas.microsoft.com/office/drawing/2014/main" id="{EC3AC09B-B3BB-4CEE-8A08-04C861A69A1E}"/>
              </a:ext>
            </a:extLst>
          </p:cNvPr>
          <p:cNvSpPr>
            <a:spLocks noGrp="1"/>
          </p:cNvSpPr>
          <p:nvPr>
            <p:ph idx="1"/>
          </p:nvPr>
        </p:nvSpPr>
        <p:spPr>
          <a:xfrm>
            <a:off x="685330" y="1333500"/>
            <a:ext cx="7773339" cy="4442178"/>
          </a:xfrm>
        </p:spPr>
        <p:txBody>
          <a:bodyPr>
            <a:normAutofit fontScale="92500" lnSpcReduction="20000"/>
          </a:bodyPr>
          <a:lstStyle/>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Second</a:t>
            </a:r>
            <a:r>
              <a:rPr kumimoji="0" lang="en-US" sz="2400" b="0" i="0" u="none" strike="noStrike" kern="1200" cap="none" spc="-20" normalizeH="0" baseline="0" noProof="0" dirty="0">
                <a:ln>
                  <a:noFill/>
                </a:ln>
                <a:solidFill>
                  <a:srgbClr val="000000"/>
                </a:solidFill>
                <a:effectLst/>
                <a:uLnTx/>
                <a:uFillTx/>
                <a:latin typeface="Mongolian Baiti"/>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Chance Education Program funded by Luminous Fund </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Girls Education Project funded by Malala Fund</a:t>
            </a:r>
            <a:endParaRPr lang="en-US" sz="2400" cap="none" dirty="0">
              <a:solidFill>
                <a:srgbClr val="000000"/>
              </a:solidFill>
              <a:latin typeface="Mongolian Baiti"/>
              <a:ea typeface="Times New Roman" panose="02020603050405020304" pitchFamily="18" charset="0"/>
            </a:endParaRP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Global reintegration program funded by IRARA</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Mongolian Baiti"/>
                <a:ea typeface="+mn-ea"/>
                <a:cs typeface="+mn-cs"/>
              </a:rPr>
              <a:t>Camp coordination and camp management (CCCM) at Sekota Funded by EHF/DEC</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Mongolian Baiti"/>
                <a:ea typeface="+mn-ea"/>
                <a:cs typeface="+mn-cs"/>
              </a:rPr>
              <a:t>Camp coordination and camp management (CCCM) at Borena funded by IOM-RRF</a:t>
            </a:r>
          </a:p>
          <a:p>
            <a:pPr marL="285750" indent="-285750" algn="just" defTabSz="914400">
              <a:lnSpc>
                <a:spcPct val="100000"/>
              </a:lnSpc>
              <a:spcBef>
                <a:spcPts val="1000"/>
              </a:spcBef>
              <a:buClr>
                <a:prstClr val="black"/>
              </a:buClr>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Mongolian Baiti"/>
                <a:ea typeface="+mn-ea"/>
                <a:cs typeface="+mn-cs"/>
              </a:rPr>
              <a:t>Camp coordination and camp management (CCCM) at Benishangul Gumuz funded by EHF/ASDEPO</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Innovative and collaborative integrated livelihood development support for migrant returnees and their families in Aweday and Kombolcha funded by IOM</a:t>
            </a:r>
            <a:endParaRPr kumimoji="0" lang="en-US" sz="2400" b="0" i="0" u="none" strike="noStrike" kern="1200" cap="none" spc="0" normalizeH="0" baseline="0" noProof="0" dirty="0">
              <a:ln>
                <a:noFill/>
              </a:ln>
              <a:solidFill>
                <a:prstClr val="black"/>
              </a:solidFill>
              <a:effectLst/>
              <a:uLnTx/>
              <a:uFillTx/>
              <a:latin typeface="Mongolian Baiti"/>
              <a:ea typeface="+mn-ea"/>
              <a:cs typeface="+mn-cs"/>
            </a:endParaRPr>
          </a:p>
        </p:txBody>
      </p:sp>
    </p:spTree>
    <p:extLst>
      <p:ext uri="{BB962C8B-B14F-4D97-AF65-F5344CB8AC3E}">
        <p14:creationId xmlns:p14="http://schemas.microsoft.com/office/powerpoint/2010/main" val="279336373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Mongolian Baiti">
      <a:majorFont>
        <a:latin typeface="Mongolian Baiti"/>
        <a:ea typeface=""/>
        <a:cs typeface=""/>
      </a:majorFont>
      <a:minorFont>
        <a:latin typeface="Mongolian Baiti"/>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30248</TotalTime>
  <Words>1120</Words>
  <Application>Microsoft Office PowerPoint</Application>
  <PresentationFormat>On-screen Show (16:10)</PresentationFormat>
  <Paragraphs>155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Mongolian Baiti</vt:lpstr>
      <vt:lpstr>Calibri</vt:lpstr>
      <vt:lpstr>Corbel</vt:lpstr>
      <vt:lpstr>Symbol</vt:lpstr>
      <vt:lpstr>Wingdings</vt:lpstr>
      <vt:lpstr>Arial</vt:lpstr>
      <vt:lpstr>Droplet</vt:lpstr>
      <vt:lpstr>PowerPoint Presentation</vt:lpstr>
      <vt:lpstr>WHO WE ARE</vt:lpstr>
      <vt:lpstr>STRATEGIC GOALS</vt:lpstr>
      <vt:lpstr>ORGANIZATIONAL STRUCTURE</vt:lpstr>
      <vt:lpstr>What we do </vt:lpstr>
      <vt:lpstr>WHERE WE WORK – GEOGRAPHIC AREAS</vt:lpstr>
      <vt:lpstr>WHO WE WORK WITH</vt:lpstr>
      <vt:lpstr>Donors Whom we work with</vt:lpstr>
      <vt:lpstr>Ongoing programs</vt:lpstr>
      <vt:lpstr>Ongoing programs….Cont</vt:lpstr>
      <vt:lpstr>Readiness</vt:lpstr>
      <vt:lpstr>Organizational Systems </vt:lpstr>
      <vt:lpstr>ACCOMPLISHMENTS – SUCCESS STORIES</vt:lpstr>
      <vt:lpstr>ACCOMPLISHMENTS – SUCCESS STORIES…Cont</vt:lpstr>
      <vt:lpstr>Financial Management Capacity</vt:lpstr>
      <vt:lpstr>Human Resource</vt:lpstr>
      <vt:lpstr>The Strategic Advantage of Partnering with PAD</vt:lpstr>
      <vt:lpstr>LOOKING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mulugeta Gizew</cp:lastModifiedBy>
  <cp:revision>969</cp:revision>
  <dcterms:created xsi:type="dcterms:W3CDTF">2020-01-13T18:34:48Z</dcterms:created>
  <dcterms:modified xsi:type="dcterms:W3CDTF">2023-08-29T12:39:13Z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15e2b-c6d2-488b-8aea-978109a77633_Enabled">
    <vt:lpwstr>true</vt:lpwstr>
  </property>
  <property fmtid="{D5CDD505-2E9C-101B-9397-08002B2CF9AE}" pid="3" name="MSIP_Label_65b15e2b-c6d2-488b-8aea-978109a77633_SetDate">
    <vt:lpwstr>2021-07-15T07:26:56Z</vt:lpwstr>
  </property>
  <property fmtid="{D5CDD505-2E9C-101B-9397-08002B2CF9AE}" pid="4" name="MSIP_Label_65b15e2b-c6d2-488b-8aea-978109a77633_Method">
    <vt:lpwstr>Privileged</vt:lpwstr>
  </property>
  <property fmtid="{D5CDD505-2E9C-101B-9397-08002B2CF9AE}" pid="5" name="MSIP_Label_65b15e2b-c6d2-488b-8aea-978109a77633_Name">
    <vt:lpwstr>IOMLb0010IN123173</vt:lpwstr>
  </property>
  <property fmtid="{D5CDD505-2E9C-101B-9397-08002B2CF9AE}" pid="6" name="MSIP_Label_65b15e2b-c6d2-488b-8aea-978109a77633_SiteId">
    <vt:lpwstr>1588262d-23fb-43b4-bd6e-bce49c8e6186</vt:lpwstr>
  </property>
  <property fmtid="{D5CDD505-2E9C-101B-9397-08002B2CF9AE}" pid="7" name="MSIP_Label_65b15e2b-c6d2-488b-8aea-978109a77633_ActionId">
    <vt:lpwstr>806ef8f5-2d3a-4912-86e6-cd074e277e2a</vt:lpwstr>
  </property>
  <property fmtid="{D5CDD505-2E9C-101B-9397-08002B2CF9AE}" pid="8" name="MSIP_Label_65b15e2b-c6d2-488b-8aea-978109a77633_ContentBits">
    <vt:lpwstr>0</vt:lpwstr>
  </property>
</Properties>
</file>